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8" r:id="rId4"/>
    <p:sldId id="267" r:id="rId5"/>
    <p:sldId id="257" r:id="rId6"/>
    <p:sldId id="258" r:id="rId7"/>
    <p:sldId id="259" r:id="rId8"/>
    <p:sldId id="260" r:id="rId9"/>
    <p:sldId id="270" r:id="rId10"/>
    <p:sldId id="269" r:id="rId11"/>
    <p:sldId id="271" r:id="rId12"/>
    <p:sldId id="272" r:id="rId13"/>
    <p:sldId id="262" r:id="rId14"/>
    <p:sldId id="263" r:id="rId15"/>
    <p:sldId id="264" r:id="rId16"/>
    <p:sldId id="282" r:id="rId17"/>
    <p:sldId id="265" r:id="rId18"/>
    <p:sldId id="283" r:id="rId19"/>
    <p:sldId id="273" r:id="rId20"/>
    <p:sldId id="274" r:id="rId21"/>
    <p:sldId id="275" r:id="rId22"/>
    <p:sldId id="276" r:id="rId23"/>
    <p:sldId id="284" r:id="rId24"/>
    <p:sldId id="277" r:id="rId25"/>
    <p:sldId id="285" r:id="rId26"/>
    <p:sldId id="278" r:id="rId27"/>
    <p:sldId id="286" r:id="rId28"/>
    <p:sldId id="287" r:id="rId29"/>
    <p:sldId id="279" r:id="rId30"/>
    <p:sldId id="280" r:id="rId31"/>
    <p:sldId id="288" r:id="rId32"/>
    <p:sldId id="281" r:id="rId33"/>
    <p:sldId id="289" r:id="rId34"/>
    <p:sldId id="290" r:id="rId35"/>
    <p:sldId id="291" r:id="rId36"/>
    <p:sldId id="292" r:id="rId37"/>
    <p:sldId id="294" r:id="rId38"/>
    <p:sldId id="293" r:id="rId39"/>
    <p:sldId id="295" r:id="rId4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FF2A08-F48C-4DF8-8DB0-15C01A297381}" type="doc">
      <dgm:prSet loTypeId="urn:microsoft.com/office/officeart/2005/8/layout/hProcess9" loCatId="process" qsTypeId="urn:microsoft.com/office/officeart/2005/8/quickstyle/simple1" qsCatId="simple" csTypeId="urn:microsoft.com/office/officeart/2005/8/colors/colorful1" csCatId="colorful" phldr="1"/>
      <dgm:spPr/>
    </dgm:pt>
    <dgm:pt modelId="{556AEF36-A492-4193-8683-1E98CD91D20B}">
      <dgm:prSet phldrT="[Testo]"/>
      <dgm:spPr/>
      <dgm:t>
        <a:bodyPr/>
        <a:lstStyle/>
        <a:p>
          <a:r>
            <a:rPr lang="it-IT"/>
            <a:t>30</a:t>
          </a:r>
        </a:p>
        <a:p>
          <a:r>
            <a:rPr lang="it-IT"/>
            <a:t>Gesù viene crocifisso</a:t>
          </a:r>
        </a:p>
      </dgm:t>
    </dgm:pt>
    <dgm:pt modelId="{D8DC420F-3861-4B24-872C-3DF67DCB89A7}" type="parTrans" cxnId="{040435D5-26BD-4216-B8D2-3C9139EA1AF0}">
      <dgm:prSet/>
      <dgm:spPr/>
      <dgm:t>
        <a:bodyPr/>
        <a:lstStyle/>
        <a:p>
          <a:endParaRPr lang="it-IT"/>
        </a:p>
      </dgm:t>
    </dgm:pt>
    <dgm:pt modelId="{C8589724-6B10-4F3A-9EFB-29B9EAA12915}" type="sibTrans" cxnId="{040435D5-26BD-4216-B8D2-3C9139EA1AF0}">
      <dgm:prSet/>
      <dgm:spPr/>
      <dgm:t>
        <a:bodyPr/>
        <a:lstStyle/>
        <a:p>
          <a:endParaRPr lang="it-IT"/>
        </a:p>
      </dgm:t>
    </dgm:pt>
    <dgm:pt modelId="{C9B61B80-A146-4B8E-858F-1A1FF802E7E4}">
      <dgm:prSet phldrT="[Testo]"/>
      <dgm:spPr/>
      <dgm:t>
        <a:bodyPr/>
        <a:lstStyle/>
        <a:p>
          <a:r>
            <a:rPr lang="it-IT"/>
            <a:t>50-60</a:t>
          </a:r>
        </a:p>
        <a:p>
          <a:r>
            <a:rPr lang="it-IT"/>
            <a:t>predicazione di Paolo di Tarso</a:t>
          </a:r>
        </a:p>
      </dgm:t>
    </dgm:pt>
    <dgm:pt modelId="{7002E803-81C0-4130-B71F-A28A37C89804}" type="parTrans" cxnId="{3C73B2A9-7D12-4658-9606-85A9F78D554F}">
      <dgm:prSet/>
      <dgm:spPr/>
      <dgm:t>
        <a:bodyPr/>
        <a:lstStyle/>
        <a:p>
          <a:endParaRPr lang="it-IT"/>
        </a:p>
      </dgm:t>
    </dgm:pt>
    <dgm:pt modelId="{E6C9AE1B-7729-42A7-B5D5-643B84FE0D96}" type="sibTrans" cxnId="{3C73B2A9-7D12-4658-9606-85A9F78D554F}">
      <dgm:prSet/>
      <dgm:spPr/>
      <dgm:t>
        <a:bodyPr/>
        <a:lstStyle/>
        <a:p>
          <a:endParaRPr lang="it-IT"/>
        </a:p>
      </dgm:t>
    </dgm:pt>
    <dgm:pt modelId="{6C5D2300-BE91-4B18-BA95-CF8AFB4EBBE8}">
      <dgm:prSet phldrT="[Testo]"/>
      <dgm:spPr/>
      <dgm:t>
        <a:bodyPr/>
        <a:lstStyle/>
        <a:p>
          <a:r>
            <a:rPr lang="it-IT"/>
            <a:t>III - VIII sec. Patristica</a:t>
          </a:r>
        </a:p>
      </dgm:t>
    </dgm:pt>
    <dgm:pt modelId="{F829FE6B-E5BA-4367-96F6-92695BA4969E}" type="parTrans" cxnId="{ABE46F4D-572D-41E9-997F-F2B283ADFDFF}">
      <dgm:prSet/>
      <dgm:spPr/>
      <dgm:t>
        <a:bodyPr/>
        <a:lstStyle/>
        <a:p>
          <a:endParaRPr lang="it-IT"/>
        </a:p>
      </dgm:t>
    </dgm:pt>
    <dgm:pt modelId="{CA782E2D-EDD1-4570-9819-5242654F3BD5}" type="sibTrans" cxnId="{ABE46F4D-572D-41E9-997F-F2B283ADFDFF}">
      <dgm:prSet/>
      <dgm:spPr/>
      <dgm:t>
        <a:bodyPr/>
        <a:lstStyle/>
        <a:p>
          <a:endParaRPr lang="it-IT"/>
        </a:p>
      </dgm:t>
    </dgm:pt>
    <dgm:pt modelId="{DB5C5475-15E6-45E5-9777-3410885B186A}">
      <dgm:prSet/>
      <dgm:spPr/>
      <dgm:t>
        <a:bodyPr/>
        <a:lstStyle/>
        <a:p>
          <a:r>
            <a:rPr lang="it-IT" i="1">
              <a:solidFill>
                <a:schemeClr val="tx1">
                  <a:lumMod val="95000"/>
                  <a:lumOff val="5000"/>
                </a:schemeClr>
              </a:solidFill>
            </a:rPr>
            <a:t>definizione della dottrina cristiana; lotta alle eresie</a:t>
          </a:r>
        </a:p>
      </dgm:t>
    </dgm:pt>
    <dgm:pt modelId="{A823C28A-4A99-4CF4-8C35-0594880F18FD}" type="parTrans" cxnId="{CB8D6949-F328-4E87-AEE5-EFC5BD0B550C}">
      <dgm:prSet/>
      <dgm:spPr/>
      <dgm:t>
        <a:bodyPr/>
        <a:lstStyle/>
        <a:p>
          <a:endParaRPr lang="it-IT"/>
        </a:p>
      </dgm:t>
    </dgm:pt>
    <dgm:pt modelId="{D2EFC393-EF65-4746-A4FD-946B4F7686A2}" type="sibTrans" cxnId="{CB8D6949-F328-4E87-AEE5-EFC5BD0B550C}">
      <dgm:prSet/>
      <dgm:spPr/>
      <dgm:t>
        <a:bodyPr/>
        <a:lstStyle/>
        <a:p>
          <a:endParaRPr lang="it-IT"/>
        </a:p>
      </dgm:t>
    </dgm:pt>
    <dgm:pt modelId="{FF895584-634C-461C-A806-549F7EEC17BF}">
      <dgm:prSet/>
      <dgm:spPr/>
      <dgm:t>
        <a:bodyPr/>
        <a:lstStyle/>
        <a:p>
          <a:r>
            <a:rPr lang="it-IT"/>
            <a:t>AGOSTINO (354-430)</a:t>
          </a:r>
        </a:p>
      </dgm:t>
    </dgm:pt>
    <dgm:pt modelId="{57965C2F-7C42-4278-8955-A56E78ECA6A9}" type="parTrans" cxnId="{3CA3E5C9-6464-4E0C-A558-95DAB7B662A7}">
      <dgm:prSet/>
      <dgm:spPr/>
      <dgm:t>
        <a:bodyPr/>
        <a:lstStyle/>
        <a:p>
          <a:endParaRPr lang="it-IT"/>
        </a:p>
      </dgm:t>
    </dgm:pt>
    <dgm:pt modelId="{603654B2-3110-4345-95C2-B47CE2F7161E}" type="sibTrans" cxnId="{3CA3E5C9-6464-4E0C-A558-95DAB7B662A7}">
      <dgm:prSet/>
      <dgm:spPr/>
      <dgm:t>
        <a:bodyPr/>
        <a:lstStyle/>
        <a:p>
          <a:endParaRPr lang="it-IT"/>
        </a:p>
      </dgm:t>
    </dgm:pt>
    <dgm:pt modelId="{88A461E4-2678-40D6-ABE0-0067820FD934}">
      <dgm:prSet/>
      <dgm:spPr/>
      <dgm:t>
        <a:bodyPr/>
        <a:lstStyle/>
        <a:p>
          <a:r>
            <a:rPr lang="it-IT"/>
            <a:t>Scolastica</a:t>
          </a:r>
        </a:p>
      </dgm:t>
    </dgm:pt>
    <dgm:pt modelId="{16F65AD4-8598-40C9-9006-EC5D4E24AA10}" type="parTrans" cxnId="{BA1C77FF-FAA9-498D-9681-5100103F3F15}">
      <dgm:prSet/>
      <dgm:spPr/>
      <dgm:t>
        <a:bodyPr/>
        <a:lstStyle/>
        <a:p>
          <a:endParaRPr lang="it-IT"/>
        </a:p>
      </dgm:t>
    </dgm:pt>
    <dgm:pt modelId="{AB9CD8AA-954A-4224-AA70-23E33141E6D0}" type="sibTrans" cxnId="{BA1C77FF-FAA9-498D-9681-5100103F3F15}">
      <dgm:prSet/>
      <dgm:spPr/>
      <dgm:t>
        <a:bodyPr/>
        <a:lstStyle/>
        <a:p>
          <a:endParaRPr lang="it-IT"/>
        </a:p>
      </dgm:t>
    </dgm:pt>
    <dgm:pt modelId="{6016BB71-8780-41CC-AD6D-E9B968C91B5B}" type="pres">
      <dgm:prSet presAssocID="{88FF2A08-F48C-4DF8-8DB0-15C01A297381}" presName="CompostProcess" presStyleCnt="0">
        <dgm:presLayoutVars>
          <dgm:dir/>
          <dgm:resizeHandles val="exact"/>
        </dgm:presLayoutVars>
      </dgm:prSet>
      <dgm:spPr/>
    </dgm:pt>
    <dgm:pt modelId="{D03513E4-8BB8-42BC-8B6A-28C5BB3F9B7A}" type="pres">
      <dgm:prSet presAssocID="{88FF2A08-F48C-4DF8-8DB0-15C01A297381}" presName="arrow" presStyleLbl="bgShp" presStyleIdx="0" presStyleCnt="1"/>
      <dgm:spPr/>
      <dgm:t>
        <a:bodyPr/>
        <a:lstStyle/>
        <a:p>
          <a:endParaRPr lang="it-IT"/>
        </a:p>
      </dgm:t>
    </dgm:pt>
    <dgm:pt modelId="{97F15179-6A0C-43F4-A400-F743673E0B4A}" type="pres">
      <dgm:prSet presAssocID="{88FF2A08-F48C-4DF8-8DB0-15C01A297381}" presName="linearProcess" presStyleCnt="0"/>
      <dgm:spPr/>
    </dgm:pt>
    <dgm:pt modelId="{21EA847F-F42B-4664-B641-BD4FD013E1B3}" type="pres">
      <dgm:prSet presAssocID="{556AEF36-A492-4193-8683-1E98CD91D20B}" presName="textNode" presStyleLbl="node1" presStyleIdx="0" presStyleCnt="5">
        <dgm:presLayoutVars>
          <dgm:bulletEnabled val="1"/>
        </dgm:presLayoutVars>
      </dgm:prSet>
      <dgm:spPr/>
      <dgm:t>
        <a:bodyPr/>
        <a:lstStyle/>
        <a:p>
          <a:endParaRPr lang="it-IT"/>
        </a:p>
      </dgm:t>
    </dgm:pt>
    <dgm:pt modelId="{2567B450-E3FB-4ED2-A652-B7D76E170B49}" type="pres">
      <dgm:prSet presAssocID="{C8589724-6B10-4F3A-9EFB-29B9EAA12915}" presName="sibTrans" presStyleCnt="0"/>
      <dgm:spPr/>
    </dgm:pt>
    <dgm:pt modelId="{03890B8C-F1B8-4324-8E71-BBCEBD7F95FA}" type="pres">
      <dgm:prSet presAssocID="{C9B61B80-A146-4B8E-858F-1A1FF802E7E4}" presName="textNode" presStyleLbl="node1" presStyleIdx="1" presStyleCnt="5">
        <dgm:presLayoutVars>
          <dgm:bulletEnabled val="1"/>
        </dgm:presLayoutVars>
      </dgm:prSet>
      <dgm:spPr/>
      <dgm:t>
        <a:bodyPr/>
        <a:lstStyle/>
        <a:p>
          <a:endParaRPr lang="it-IT"/>
        </a:p>
      </dgm:t>
    </dgm:pt>
    <dgm:pt modelId="{7420D82B-101A-4E7E-A778-BE036A86DE0E}" type="pres">
      <dgm:prSet presAssocID="{E6C9AE1B-7729-42A7-B5D5-643B84FE0D96}" presName="sibTrans" presStyleCnt="0"/>
      <dgm:spPr/>
    </dgm:pt>
    <dgm:pt modelId="{872FF03C-236D-412D-B9C6-3677666CA92B}" type="pres">
      <dgm:prSet presAssocID="{DB5C5475-15E6-45E5-9777-3410885B186A}" presName="textNode" presStyleLbl="node1" presStyleIdx="2" presStyleCnt="5">
        <dgm:presLayoutVars>
          <dgm:bulletEnabled val="1"/>
        </dgm:presLayoutVars>
      </dgm:prSet>
      <dgm:spPr/>
      <dgm:t>
        <a:bodyPr/>
        <a:lstStyle/>
        <a:p>
          <a:endParaRPr lang="it-IT"/>
        </a:p>
      </dgm:t>
    </dgm:pt>
    <dgm:pt modelId="{82220C0F-8406-4D04-8E4E-28A8D3135BFE}" type="pres">
      <dgm:prSet presAssocID="{D2EFC393-EF65-4746-A4FD-946B4F7686A2}" presName="sibTrans" presStyleCnt="0"/>
      <dgm:spPr/>
    </dgm:pt>
    <dgm:pt modelId="{1DBDF8CB-3705-44EB-A065-1886AC9581D6}" type="pres">
      <dgm:prSet presAssocID="{6C5D2300-BE91-4B18-BA95-CF8AFB4EBBE8}" presName="textNode" presStyleLbl="node1" presStyleIdx="3" presStyleCnt="5">
        <dgm:presLayoutVars>
          <dgm:bulletEnabled val="1"/>
        </dgm:presLayoutVars>
      </dgm:prSet>
      <dgm:spPr/>
      <dgm:t>
        <a:bodyPr/>
        <a:lstStyle/>
        <a:p>
          <a:endParaRPr lang="it-IT"/>
        </a:p>
      </dgm:t>
    </dgm:pt>
    <dgm:pt modelId="{9104BB38-9216-445C-9C87-26B28548C42A}" type="pres">
      <dgm:prSet presAssocID="{CA782E2D-EDD1-4570-9819-5242654F3BD5}" presName="sibTrans" presStyleCnt="0"/>
      <dgm:spPr/>
    </dgm:pt>
    <dgm:pt modelId="{FDCB0DDF-47EC-4B16-84D3-E9263CB656D2}" type="pres">
      <dgm:prSet presAssocID="{88A461E4-2678-40D6-ABE0-0067820FD934}" presName="textNode" presStyleLbl="node1" presStyleIdx="4" presStyleCnt="5">
        <dgm:presLayoutVars>
          <dgm:bulletEnabled val="1"/>
        </dgm:presLayoutVars>
      </dgm:prSet>
      <dgm:spPr/>
      <dgm:t>
        <a:bodyPr/>
        <a:lstStyle/>
        <a:p>
          <a:endParaRPr lang="it-IT"/>
        </a:p>
      </dgm:t>
    </dgm:pt>
  </dgm:ptLst>
  <dgm:cxnLst>
    <dgm:cxn modelId="{3C73B2A9-7D12-4658-9606-85A9F78D554F}" srcId="{88FF2A08-F48C-4DF8-8DB0-15C01A297381}" destId="{C9B61B80-A146-4B8E-858F-1A1FF802E7E4}" srcOrd="1" destOrd="0" parTransId="{7002E803-81C0-4130-B71F-A28A37C89804}" sibTransId="{E6C9AE1B-7729-42A7-B5D5-643B84FE0D96}"/>
    <dgm:cxn modelId="{0B48451C-9CB7-4B2E-8388-B81A27C76296}" type="presOf" srcId="{88FF2A08-F48C-4DF8-8DB0-15C01A297381}" destId="{6016BB71-8780-41CC-AD6D-E9B968C91B5B}" srcOrd="0" destOrd="0" presId="urn:microsoft.com/office/officeart/2005/8/layout/hProcess9"/>
    <dgm:cxn modelId="{20C8D6DD-5732-4675-89FB-0DC98469B22E}" type="presOf" srcId="{DB5C5475-15E6-45E5-9777-3410885B186A}" destId="{872FF03C-236D-412D-B9C6-3677666CA92B}" srcOrd="0" destOrd="0" presId="urn:microsoft.com/office/officeart/2005/8/layout/hProcess9"/>
    <dgm:cxn modelId="{D38D43E0-5639-425D-B629-62C9D0E58195}" type="presOf" srcId="{C9B61B80-A146-4B8E-858F-1A1FF802E7E4}" destId="{03890B8C-F1B8-4324-8E71-BBCEBD7F95FA}" srcOrd="0" destOrd="0" presId="urn:microsoft.com/office/officeart/2005/8/layout/hProcess9"/>
    <dgm:cxn modelId="{CB8D6949-F328-4E87-AEE5-EFC5BD0B550C}" srcId="{88FF2A08-F48C-4DF8-8DB0-15C01A297381}" destId="{DB5C5475-15E6-45E5-9777-3410885B186A}" srcOrd="2" destOrd="0" parTransId="{A823C28A-4A99-4CF4-8C35-0594880F18FD}" sibTransId="{D2EFC393-EF65-4746-A4FD-946B4F7686A2}"/>
    <dgm:cxn modelId="{040435D5-26BD-4216-B8D2-3C9139EA1AF0}" srcId="{88FF2A08-F48C-4DF8-8DB0-15C01A297381}" destId="{556AEF36-A492-4193-8683-1E98CD91D20B}" srcOrd="0" destOrd="0" parTransId="{D8DC420F-3861-4B24-872C-3DF67DCB89A7}" sibTransId="{C8589724-6B10-4F3A-9EFB-29B9EAA12915}"/>
    <dgm:cxn modelId="{580C4B58-0429-4F5F-9568-4EDFCAABD9D9}" type="presOf" srcId="{88A461E4-2678-40D6-ABE0-0067820FD934}" destId="{FDCB0DDF-47EC-4B16-84D3-E9263CB656D2}" srcOrd="0" destOrd="0" presId="urn:microsoft.com/office/officeart/2005/8/layout/hProcess9"/>
    <dgm:cxn modelId="{EEFEC65E-5FA1-4C00-A9BE-82EFDC0BA080}" type="presOf" srcId="{6C5D2300-BE91-4B18-BA95-CF8AFB4EBBE8}" destId="{1DBDF8CB-3705-44EB-A065-1886AC9581D6}" srcOrd="0" destOrd="0" presId="urn:microsoft.com/office/officeart/2005/8/layout/hProcess9"/>
    <dgm:cxn modelId="{8820608B-0684-4BC3-8BB2-33851A90317A}" type="presOf" srcId="{FF895584-634C-461C-A806-549F7EEC17BF}" destId="{1DBDF8CB-3705-44EB-A065-1886AC9581D6}" srcOrd="0" destOrd="1" presId="urn:microsoft.com/office/officeart/2005/8/layout/hProcess9"/>
    <dgm:cxn modelId="{ABE46F4D-572D-41E9-997F-F2B283ADFDFF}" srcId="{88FF2A08-F48C-4DF8-8DB0-15C01A297381}" destId="{6C5D2300-BE91-4B18-BA95-CF8AFB4EBBE8}" srcOrd="3" destOrd="0" parTransId="{F829FE6B-E5BA-4367-96F6-92695BA4969E}" sibTransId="{CA782E2D-EDD1-4570-9819-5242654F3BD5}"/>
    <dgm:cxn modelId="{3CA3E5C9-6464-4E0C-A558-95DAB7B662A7}" srcId="{6C5D2300-BE91-4B18-BA95-CF8AFB4EBBE8}" destId="{FF895584-634C-461C-A806-549F7EEC17BF}" srcOrd="0" destOrd="0" parTransId="{57965C2F-7C42-4278-8955-A56E78ECA6A9}" sibTransId="{603654B2-3110-4345-95C2-B47CE2F7161E}"/>
    <dgm:cxn modelId="{BA1C77FF-FAA9-498D-9681-5100103F3F15}" srcId="{88FF2A08-F48C-4DF8-8DB0-15C01A297381}" destId="{88A461E4-2678-40D6-ABE0-0067820FD934}" srcOrd="4" destOrd="0" parTransId="{16F65AD4-8598-40C9-9006-EC5D4E24AA10}" sibTransId="{AB9CD8AA-954A-4224-AA70-23E33141E6D0}"/>
    <dgm:cxn modelId="{67D548ED-1B17-47E5-90E0-DF5BF96C769D}" type="presOf" srcId="{556AEF36-A492-4193-8683-1E98CD91D20B}" destId="{21EA847F-F42B-4664-B641-BD4FD013E1B3}" srcOrd="0" destOrd="0" presId="urn:microsoft.com/office/officeart/2005/8/layout/hProcess9"/>
    <dgm:cxn modelId="{E02F3EE6-67CA-442C-8E32-817866C4AA7B}" type="presParOf" srcId="{6016BB71-8780-41CC-AD6D-E9B968C91B5B}" destId="{D03513E4-8BB8-42BC-8B6A-28C5BB3F9B7A}" srcOrd="0" destOrd="0" presId="urn:microsoft.com/office/officeart/2005/8/layout/hProcess9"/>
    <dgm:cxn modelId="{C1381EB9-62B2-4BC6-A2EA-A519780DF2A1}" type="presParOf" srcId="{6016BB71-8780-41CC-AD6D-E9B968C91B5B}" destId="{97F15179-6A0C-43F4-A400-F743673E0B4A}" srcOrd="1" destOrd="0" presId="urn:microsoft.com/office/officeart/2005/8/layout/hProcess9"/>
    <dgm:cxn modelId="{B9F25F2B-00B2-4DCB-8C32-696924318337}" type="presParOf" srcId="{97F15179-6A0C-43F4-A400-F743673E0B4A}" destId="{21EA847F-F42B-4664-B641-BD4FD013E1B3}" srcOrd="0" destOrd="0" presId="urn:microsoft.com/office/officeart/2005/8/layout/hProcess9"/>
    <dgm:cxn modelId="{B386FF31-8FD1-4243-8F6D-5BEC8D2B0B9E}" type="presParOf" srcId="{97F15179-6A0C-43F4-A400-F743673E0B4A}" destId="{2567B450-E3FB-4ED2-A652-B7D76E170B49}" srcOrd="1" destOrd="0" presId="urn:microsoft.com/office/officeart/2005/8/layout/hProcess9"/>
    <dgm:cxn modelId="{0CF23F6A-C1AE-42B9-B73B-A7957D0FB4B4}" type="presParOf" srcId="{97F15179-6A0C-43F4-A400-F743673E0B4A}" destId="{03890B8C-F1B8-4324-8E71-BBCEBD7F95FA}" srcOrd="2" destOrd="0" presId="urn:microsoft.com/office/officeart/2005/8/layout/hProcess9"/>
    <dgm:cxn modelId="{B54C8D91-0C39-418B-804C-1FD0F0A81232}" type="presParOf" srcId="{97F15179-6A0C-43F4-A400-F743673E0B4A}" destId="{7420D82B-101A-4E7E-A778-BE036A86DE0E}" srcOrd="3" destOrd="0" presId="urn:microsoft.com/office/officeart/2005/8/layout/hProcess9"/>
    <dgm:cxn modelId="{A4909DB3-2F76-407E-9607-987D9D7D345C}" type="presParOf" srcId="{97F15179-6A0C-43F4-A400-F743673E0B4A}" destId="{872FF03C-236D-412D-B9C6-3677666CA92B}" srcOrd="4" destOrd="0" presId="urn:microsoft.com/office/officeart/2005/8/layout/hProcess9"/>
    <dgm:cxn modelId="{5213230E-39AD-4D3D-980F-24E272B402E6}" type="presParOf" srcId="{97F15179-6A0C-43F4-A400-F743673E0B4A}" destId="{82220C0F-8406-4D04-8E4E-28A8D3135BFE}" srcOrd="5" destOrd="0" presId="urn:microsoft.com/office/officeart/2005/8/layout/hProcess9"/>
    <dgm:cxn modelId="{7F2B1D71-A316-4EFD-A084-FC144239B979}" type="presParOf" srcId="{97F15179-6A0C-43F4-A400-F743673E0B4A}" destId="{1DBDF8CB-3705-44EB-A065-1886AC9581D6}" srcOrd="6" destOrd="0" presId="urn:microsoft.com/office/officeart/2005/8/layout/hProcess9"/>
    <dgm:cxn modelId="{66B314FF-AE09-4AC1-A01A-EF15F60CA4B3}" type="presParOf" srcId="{97F15179-6A0C-43F4-A400-F743673E0B4A}" destId="{9104BB38-9216-445C-9C87-26B28548C42A}" srcOrd="7" destOrd="0" presId="urn:microsoft.com/office/officeart/2005/8/layout/hProcess9"/>
    <dgm:cxn modelId="{BED8EFD1-5DDA-4516-96B9-7DE7CDC364B6}" type="presParOf" srcId="{97F15179-6A0C-43F4-A400-F743673E0B4A}" destId="{FDCB0DDF-47EC-4B16-84D3-E9263CB656D2}"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3513E4-8BB8-42BC-8B6A-28C5BB3F9B7A}">
      <dsp:nvSpPr>
        <dsp:cNvPr id="0" name=""/>
        <dsp:cNvSpPr/>
      </dsp:nvSpPr>
      <dsp:spPr>
        <a:xfrm>
          <a:off x="637584" y="0"/>
          <a:ext cx="7225952" cy="357189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EA847F-F42B-4664-B641-BD4FD013E1B3}">
      <dsp:nvSpPr>
        <dsp:cNvPr id="0" name=""/>
        <dsp:cNvSpPr/>
      </dsp:nvSpPr>
      <dsp:spPr>
        <a:xfrm>
          <a:off x="259" y="1071569"/>
          <a:ext cx="1628724" cy="142875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a:t>30</a:t>
          </a:r>
        </a:p>
        <a:p>
          <a:pPr lvl="0" algn="ctr" defTabSz="800100">
            <a:lnSpc>
              <a:spcPct val="90000"/>
            </a:lnSpc>
            <a:spcBef>
              <a:spcPct val="0"/>
            </a:spcBef>
            <a:spcAft>
              <a:spcPct val="35000"/>
            </a:spcAft>
          </a:pPr>
          <a:r>
            <a:rPr lang="it-IT" sz="1800" kern="1200"/>
            <a:t>Gesù viene crocifisso</a:t>
          </a:r>
        </a:p>
      </dsp:txBody>
      <dsp:txXfrm>
        <a:off x="259" y="1071569"/>
        <a:ext cx="1628724" cy="1428759"/>
      </dsp:txXfrm>
    </dsp:sp>
    <dsp:sp modelId="{03890B8C-F1B8-4324-8E71-BBCEBD7F95FA}">
      <dsp:nvSpPr>
        <dsp:cNvPr id="0" name=""/>
        <dsp:cNvSpPr/>
      </dsp:nvSpPr>
      <dsp:spPr>
        <a:xfrm>
          <a:off x="1718228" y="1071569"/>
          <a:ext cx="1628724" cy="142875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a:t>50-60</a:t>
          </a:r>
        </a:p>
        <a:p>
          <a:pPr lvl="0" algn="ctr" defTabSz="800100">
            <a:lnSpc>
              <a:spcPct val="90000"/>
            </a:lnSpc>
            <a:spcBef>
              <a:spcPct val="0"/>
            </a:spcBef>
            <a:spcAft>
              <a:spcPct val="35000"/>
            </a:spcAft>
          </a:pPr>
          <a:r>
            <a:rPr lang="it-IT" sz="1800" kern="1200"/>
            <a:t>predicazione di Paolo di Tarso</a:t>
          </a:r>
        </a:p>
      </dsp:txBody>
      <dsp:txXfrm>
        <a:off x="1718228" y="1071569"/>
        <a:ext cx="1628724" cy="1428759"/>
      </dsp:txXfrm>
    </dsp:sp>
    <dsp:sp modelId="{872FF03C-236D-412D-B9C6-3677666CA92B}">
      <dsp:nvSpPr>
        <dsp:cNvPr id="0" name=""/>
        <dsp:cNvSpPr/>
      </dsp:nvSpPr>
      <dsp:spPr>
        <a:xfrm>
          <a:off x="3436198" y="1071569"/>
          <a:ext cx="1628724" cy="142875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i="1" kern="1200">
              <a:solidFill>
                <a:schemeClr val="tx1">
                  <a:lumMod val="95000"/>
                  <a:lumOff val="5000"/>
                </a:schemeClr>
              </a:solidFill>
            </a:rPr>
            <a:t>definizione della dottrina cristiana; lotta alle eresie</a:t>
          </a:r>
        </a:p>
      </dsp:txBody>
      <dsp:txXfrm>
        <a:off x="3436198" y="1071569"/>
        <a:ext cx="1628724" cy="1428759"/>
      </dsp:txXfrm>
    </dsp:sp>
    <dsp:sp modelId="{1DBDF8CB-3705-44EB-A065-1886AC9581D6}">
      <dsp:nvSpPr>
        <dsp:cNvPr id="0" name=""/>
        <dsp:cNvSpPr/>
      </dsp:nvSpPr>
      <dsp:spPr>
        <a:xfrm>
          <a:off x="5154167" y="1071569"/>
          <a:ext cx="1628724" cy="142875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t-IT" sz="1800" kern="1200"/>
            <a:t>III - VIII sec. Patristica</a:t>
          </a:r>
        </a:p>
        <a:p>
          <a:pPr marL="114300" lvl="1" indent="-114300" algn="l" defTabSz="622300">
            <a:lnSpc>
              <a:spcPct val="90000"/>
            </a:lnSpc>
            <a:spcBef>
              <a:spcPct val="0"/>
            </a:spcBef>
            <a:spcAft>
              <a:spcPct val="15000"/>
            </a:spcAft>
            <a:buChar char="••"/>
          </a:pPr>
          <a:r>
            <a:rPr lang="it-IT" sz="1400" kern="1200"/>
            <a:t>AGOSTINO (354-430)</a:t>
          </a:r>
        </a:p>
      </dsp:txBody>
      <dsp:txXfrm>
        <a:off x="5154167" y="1071569"/>
        <a:ext cx="1628724" cy="1428759"/>
      </dsp:txXfrm>
    </dsp:sp>
    <dsp:sp modelId="{FDCB0DDF-47EC-4B16-84D3-E9263CB656D2}">
      <dsp:nvSpPr>
        <dsp:cNvPr id="0" name=""/>
        <dsp:cNvSpPr/>
      </dsp:nvSpPr>
      <dsp:spPr>
        <a:xfrm>
          <a:off x="6872137" y="1071569"/>
          <a:ext cx="1628724" cy="142875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a:t>Scolastica</a:t>
          </a:r>
        </a:p>
      </dsp:txBody>
      <dsp:txXfrm>
        <a:off x="6872137" y="1071569"/>
        <a:ext cx="1628724" cy="142875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C62EAAA-A2D0-470B-A7DE-DB101D912725}" type="datetimeFigureOut">
              <a:rPr lang="it-IT" smtClean="0"/>
              <a:pPr/>
              <a:t>12/09/2020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677817-7294-45F7-805F-A5ACA905F9B0}"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C62EAAA-A2D0-470B-A7DE-DB101D912725}" type="datetimeFigureOut">
              <a:rPr lang="it-IT" smtClean="0"/>
              <a:pPr/>
              <a:t>12/09/2020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677817-7294-45F7-805F-A5ACA905F9B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C62EAAA-A2D0-470B-A7DE-DB101D912725}" type="datetimeFigureOut">
              <a:rPr lang="it-IT" smtClean="0"/>
              <a:pPr/>
              <a:t>12/09/2020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677817-7294-45F7-805F-A5ACA905F9B0}"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C62EAAA-A2D0-470B-A7DE-DB101D912725}" type="datetimeFigureOut">
              <a:rPr lang="it-IT" smtClean="0"/>
              <a:pPr/>
              <a:t>12/09/2020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677817-7294-45F7-805F-A5ACA905F9B0}"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C62EAAA-A2D0-470B-A7DE-DB101D912725}" type="datetimeFigureOut">
              <a:rPr lang="it-IT" smtClean="0"/>
              <a:pPr/>
              <a:t>12/09/2020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677817-7294-45F7-805F-A5ACA905F9B0}"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C62EAAA-A2D0-470B-A7DE-DB101D912725}" type="datetimeFigureOut">
              <a:rPr lang="it-IT" smtClean="0"/>
              <a:pPr/>
              <a:t>12/09/2020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677817-7294-45F7-805F-A5ACA905F9B0}"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C62EAAA-A2D0-470B-A7DE-DB101D912725}" type="datetimeFigureOut">
              <a:rPr lang="it-IT" smtClean="0"/>
              <a:pPr/>
              <a:t>12/09/2020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E677817-7294-45F7-805F-A5ACA905F9B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C62EAAA-A2D0-470B-A7DE-DB101D912725}" type="datetimeFigureOut">
              <a:rPr lang="it-IT" smtClean="0"/>
              <a:pPr/>
              <a:t>12/09/2020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E677817-7294-45F7-805F-A5ACA905F9B0}"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C62EAAA-A2D0-470B-A7DE-DB101D912725}" type="datetimeFigureOut">
              <a:rPr lang="it-IT" smtClean="0"/>
              <a:pPr/>
              <a:t>12/09/2020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E677817-7294-45F7-805F-A5ACA905F9B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C62EAAA-A2D0-470B-A7DE-DB101D912725}" type="datetimeFigureOut">
              <a:rPr lang="it-IT" smtClean="0"/>
              <a:pPr/>
              <a:t>12/09/2020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677817-7294-45F7-805F-A5ACA905F9B0}"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C62EAAA-A2D0-470B-A7DE-DB101D912725}" type="datetimeFigureOut">
              <a:rPr lang="it-IT" smtClean="0"/>
              <a:pPr/>
              <a:t>12/09/2020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677817-7294-45F7-805F-A5ACA905F9B0}"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2EAAA-A2D0-470B-A7DE-DB101D912725}" type="datetimeFigureOut">
              <a:rPr lang="it-IT" smtClean="0"/>
              <a:pPr/>
              <a:t>12/09/2020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7817-7294-45F7-805F-A5ACA905F9B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s://it.cathopedia.org/wiki/Eresie_dei_primi_secoli#Manicheismo" TargetMode="External"/><Relationship Id="rId13" Type="http://schemas.openxmlformats.org/officeDocument/2006/relationships/hyperlink" Target="https://it.cathopedia.org/wiki/Eresie_dei_primi_secoli#Priscillianesimo" TargetMode="External"/><Relationship Id="rId18" Type="http://schemas.openxmlformats.org/officeDocument/2006/relationships/hyperlink" Target="https://it.cathopedia.org/wiki/Eresie_dei_primi_secoli#Abeliani" TargetMode="External"/><Relationship Id="rId26" Type="http://schemas.openxmlformats.org/officeDocument/2006/relationships/hyperlink" Target="https://it.cathopedia.org/wiki/Sacramento" TargetMode="External"/><Relationship Id="rId3" Type="http://schemas.openxmlformats.org/officeDocument/2006/relationships/hyperlink" Target="https://it.cathopedia.org/wiki/Eresie_dei_primi_secoli#Cerintianesimo" TargetMode="External"/><Relationship Id="rId21" Type="http://schemas.openxmlformats.org/officeDocument/2006/relationships/hyperlink" Target="https://it.cathopedia.org/wiki/Donato_di_Case_Nere" TargetMode="External"/><Relationship Id="rId7" Type="http://schemas.openxmlformats.org/officeDocument/2006/relationships/hyperlink" Target="https://it.cathopedia.org/wiki/Eresie_dei_primi_secoli#Montanismo" TargetMode="External"/><Relationship Id="rId12" Type="http://schemas.openxmlformats.org/officeDocument/2006/relationships/hyperlink" Target="https://it.cathopedia.org/wiki/Eresie_dei_primi_secoli#Apollinarismo" TargetMode="External"/><Relationship Id="rId17" Type="http://schemas.openxmlformats.org/officeDocument/2006/relationships/hyperlink" Target="https://it.cathopedia.org/wiki/Eresie_dei_primi_secoli#Monotelismo_.28o_monoteletismo.29" TargetMode="External"/><Relationship Id="rId25" Type="http://schemas.openxmlformats.org/officeDocument/2006/relationships/hyperlink" Target="https://it.cathopedia.org/w/index.php?title=Diocleziano&amp;action=edit&amp;redlink=1" TargetMode="External"/><Relationship Id="rId2" Type="http://schemas.openxmlformats.org/officeDocument/2006/relationships/hyperlink" Target="https://it.cathopedia.org/wiki/Eresie_dei_primi_secoli#Docetismo" TargetMode="External"/><Relationship Id="rId16" Type="http://schemas.openxmlformats.org/officeDocument/2006/relationships/hyperlink" Target="https://it.cathopedia.org/wiki/Eresie_dei_primi_secoli#Nestorianesimo" TargetMode="External"/><Relationship Id="rId20" Type="http://schemas.openxmlformats.org/officeDocument/2006/relationships/hyperlink" Target="https://it.cathopedia.org/wiki/Eresie_dei_primi_secoli#Macedonianismo" TargetMode="External"/><Relationship Id="rId1" Type="http://schemas.openxmlformats.org/officeDocument/2006/relationships/slideLayout" Target="../slideLayouts/slideLayout7.xml"/><Relationship Id="rId6" Type="http://schemas.openxmlformats.org/officeDocument/2006/relationships/hyperlink" Target="https://it.cathopedia.org/wiki/Eresie_dei_primi_secoli#Marcionismo" TargetMode="External"/><Relationship Id="rId11" Type="http://schemas.openxmlformats.org/officeDocument/2006/relationships/hyperlink" Target="https://it.cathopedia.org/wiki/Eresie_dei_primi_secoli#Arianesimo" TargetMode="External"/><Relationship Id="rId24" Type="http://schemas.openxmlformats.org/officeDocument/2006/relationships/hyperlink" Target="https://it.cathopedia.org/wiki/IV_secolo" TargetMode="External"/><Relationship Id="rId5" Type="http://schemas.openxmlformats.org/officeDocument/2006/relationships/hyperlink" Target="https://it.cathopedia.org/wiki/Eresie_dei_primi_secoli#Adozionismo" TargetMode="External"/><Relationship Id="rId15" Type="http://schemas.openxmlformats.org/officeDocument/2006/relationships/hyperlink" Target="https://it.cathopedia.org/wiki/Eresie_dei_primi_secoli#Monofisismo" TargetMode="External"/><Relationship Id="rId23" Type="http://schemas.openxmlformats.org/officeDocument/2006/relationships/hyperlink" Target="https://it.cathopedia.org/wiki/Cartagine" TargetMode="External"/><Relationship Id="rId10" Type="http://schemas.openxmlformats.org/officeDocument/2006/relationships/hyperlink" Target="https://it.cathopedia.org/wiki/Eresie_dei_primi_secoli#Donatismo" TargetMode="External"/><Relationship Id="rId19" Type="http://schemas.openxmlformats.org/officeDocument/2006/relationships/hyperlink" Target="https://it.cathopedia.org/wiki/Eresie_dei_primi_secoli#Adelofagi" TargetMode="External"/><Relationship Id="rId4" Type="http://schemas.openxmlformats.org/officeDocument/2006/relationships/hyperlink" Target="https://it.cathopedia.org/wiki/Eresie_dei_primi_secoli#Modalismo" TargetMode="External"/><Relationship Id="rId9" Type="http://schemas.openxmlformats.org/officeDocument/2006/relationships/hyperlink" Target="https://it.cathopedia.org/wiki/Eresie_dei_primi_secoli#Novazianismo" TargetMode="External"/><Relationship Id="rId14" Type="http://schemas.openxmlformats.org/officeDocument/2006/relationships/hyperlink" Target="https://it.cathopedia.org/wiki/Eresie_dei_primi_secoli#Pelagianesimo" TargetMode="External"/><Relationship Id="rId22" Type="http://schemas.openxmlformats.org/officeDocument/2006/relationships/hyperlink" Target="https://it.cathopedia.org/wiki/Vescovo"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it.cathopedia.org/wiki/Trinit%C3%A0" TargetMode="External"/><Relationship Id="rId13" Type="http://schemas.openxmlformats.org/officeDocument/2006/relationships/hyperlink" Target="https://it.cathopedia.org/wiki/453" TargetMode="External"/><Relationship Id="rId3" Type="http://schemas.openxmlformats.org/officeDocument/2006/relationships/hyperlink" Target="https://it.cathopedia.org/wiki/Ario" TargetMode="External"/><Relationship Id="rId7" Type="http://schemas.openxmlformats.org/officeDocument/2006/relationships/hyperlink" Target="https://it.cathopedia.org/wiki/Dio" TargetMode="External"/><Relationship Id="rId12" Type="http://schemas.openxmlformats.org/officeDocument/2006/relationships/hyperlink" Target="https://it.cathopedia.org/w/index.php?title=Concilio_ecumenico_di_Calcedonia&amp;action=edit&amp;redlink=1" TargetMode="External"/><Relationship Id="rId2" Type="http://schemas.openxmlformats.org/officeDocument/2006/relationships/hyperlink" Target="https://it.cathopedia.org/wiki/IV_secolo" TargetMode="External"/><Relationship Id="rId1" Type="http://schemas.openxmlformats.org/officeDocument/2006/relationships/slideLayout" Target="../slideLayouts/slideLayout7.xml"/><Relationship Id="rId6" Type="http://schemas.openxmlformats.org/officeDocument/2006/relationships/hyperlink" Target="https://it.cathopedia.org/wiki/336" TargetMode="External"/><Relationship Id="rId11" Type="http://schemas.openxmlformats.org/officeDocument/2006/relationships/hyperlink" Target="https://it.cathopedia.org/wiki/Eutiche" TargetMode="External"/><Relationship Id="rId5" Type="http://schemas.openxmlformats.org/officeDocument/2006/relationships/hyperlink" Target="https://it.cathopedia.org/wiki/256" TargetMode="External"/><Relationship Id="rId10" Type="http://schemas.openxmlformats.org/officeDocument/2006/relationships/hyperlink" Target="https://it.cathopedia.org/wiki/V_secolo" TargetMode="External"/><Relationship Id="rId4" Type="http://schemas.openxmlformats.org/officeDocument/2006/relationships/hyperlink" Target="https://it.cathopedia.org/wiki/Alessandria_d'Egitto" TargetMode="External"/><Relationship Id="rId9" Type="http://schemas.openxmlformats.org/officeDocument/2006/relationships/hyperlink" Target="https://it.cathopedia.org/wiki/Ges%C3%B9"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it.cathopedia.org/w/index.php?title=Peccato_originale&amp;action=edit&amp;redlink=1" TargetMode="External"/><Relationship Id="rId3" Type="http://schemas.openxmlformats.org/officeDocument/2006/relationships/hyperlink" Target="https://it.cathopedia.org/wiki/Pelagio" TargetMode="External"/><Relationship Id="rId7" Type="http://schemas.openxmlformats.org/officeDocument/2006/relationships/hyperlink" Target="https://it.cathopedia.org/wiki/Palestina" TargetMode="External"/><Relationship Id="rId2" Type="http://schemas.openxmlformats.org/officeDocument/2006/relationships/hyperlink" Target="https://it.cathopedia.org/wiki/410" TargetMode="External"/><Relationship Id="rId1" Type="http://schemas.openxmlformats.org/officeDocument/2006/relationships/slideLayout" Target="../slideLayouts/slideLayout7.xml"/><Relationship Id="rId6" Type="http://schemas.openxmlformats.org/officeDocument/2006/relationships/hyperlink" Target="https://it.cathopedia.org/wiki/Africa" TargetMode="External"/><Relationship Id="rId11" Type="http://schemas.openxmlformats.org/officeDocument/2006/relationships/hyperlink" Target="https://it.cathopedia.org/wiki/Ges%C3%B9" TargetMode="External"/><Relationship Id="rId5" Type="http://schemas.openxmlformats.org/officeDocument/2006/relationships/hyperlink" Target="https://it.cathopedia.org/wiki/427" TargetMode="External"/><Relationship Id="rId10" Type="http://schemas.openxmlformats.org/officeDocument/2006/relationships/hyperlink" Target="https://it.cathopedia.org/w/index.php?title=Libero_arbitrio&amp;action=edit&amp;redlink=1" TargetMode="External"/><Relationship Id="rId4" Type="http://schemas.openxmlformats.org/officeDocument/2006/relationships/hyperlink" Target="https://it.cathopedia.org/wiki/354" TargetMode="External"/><Relationship Id="rId9" Type="http://schemas.openxmlformats.org/officeDocument/2006/relationships/hyperlink" Target="https://it.cathopedia.org/wiki/Grazia_divina"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8.jpeg"/><Relationship Id="rId5" Type="http://schemas.openxmlformats.org/officeDocument/2006/relationships/diagramColors" Target="../diagrams/colors1.xml"/><Relationship Id="rId10" Type="http://schemas.openxmlformats.org/officeDocument/2006/relationships/image" Target="../media/image7.jpeg"/><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Visualizza immagine di origine"/>
          <p:cNvPicPr>
            <a:picLocks noChangeAspect="1" noChangeArrowheads="1"/>
          </p:cNvPicPr>
          <p:nvPr/>
        </p:nvPicPr>
        <p:blipFill>
          <a:blip r:embed="rId2" cstate="print"/>
          <a:srcRect/>
          <a:stretch>
            <a:fillRect/>
          </a:stretch>
        </p:blipFill>
        <p:spPr bwMode="auto">
          <a:xfrm>
            <a:off x="714348" y="1928802"/>
            <a:ext cx="1538138" cy="2571768"/>
          </a:xfrm>
          <a:prstGeom prst="rect">
            <a:avLst/>
          </a:prstGeom>
          <a:noFill/>
          <a:effectLst>
            <a:innerShdw blurRad="63500" dist="50800" dir="13500000">
              <a:prstClr val="black">
                <a:alpha val="50000"/>
              </a:prstClr>
            </a:innerShdw>
          </a:effectLst>
        </p:spPr>
      </p:pic>
      <p:sp>
        <p:nvSpPr>
          <p:cNvPr id="2" name="Titolo 1"/>
          <p:cNvSpPr>
            <a:spLocks noGrp="1"/>
          </p:cNvSpPr>
          <p:nvPr>
            <p:ph type="ctrTitle"/>
          </p:nvPr>
        </p:nvSpPr>
        <p:spPr>
          <a:xfrm>
            <a:off x="500034" y="428604"/>
            <a:ext cx="3843310" cy="1470025"/>
          </a:xfrm>
        </p:spPr>
        <p:txBody>
          <a:bodyPr/>
          <a:lstStyle/>
          <a:p>
            <a:r>
              <a:rPr lang="it-IT" dirty="0" smtClean="0"/>
              <a:t>Sant’Agostino</a:t>
            </a:r>
            <a:endParaRPr lang="it-IT" dirty="0"/>
          </a:p>
        </p:txBody>
      </p:sp>
      <p:pic>
        <p:nvPicPr>
          <p:cNvPr id="14338" name="Picture 2" descr="Visualizza immagine di origine"/>
          <p:cNvPicPr>
            <a:picLocks noChangeAspect="1" noChangeArrowheads="1"/>
          </p:cNvPicPr>
          <p:nvPr/>
        </p:nvPicPr>
        <p:blipFill>
          <a:blip r:embed="rId3" cstate="print"/>
          <a:srcRect/>
          <a:stretch>
            <a:fillRect/>
          </a:stretch>
        </p:blipFill>
        <p:spPr bwMode="auto">
          <a:xfrm>
            <a:off x="1928794" y="3071810"/>
            <a:ext cx="2033697" cy="3143272"/>
          </a:xfrm>
          <a:prstGeom prst="rect">
            <a:avLst/>
          </a:prstGeom>
          <a:ln>
            <a:noFill/>
          </a:ln>
          <a:effectLst>
            <a:outerShdw blurRad="292100" dist="139700" dir="2700000" algn="tl" rotWithShape="0">
              <a:srgbClr val="333333">
                <a:alpha val="65000"/>
              </a:srgbClr>
            </a:outerShdw>
          </a:effectLst>
        </p:spPr>
      </p:pic>
      <p:pic>
        <p:nvPicPr>
          <p:cNvPr id="6" name="Immagine 5" descr="agostino.jpg"/>
          <p:cNvPicPr/>
          <p:nvPr/>
        </p:nvPicPr>
        <p:blipFill>
          <a:blip r:embed="rId4" cstate="print">
            <a:lum bright="10000" contrast="10000"/>
          </a:blip>
          <a:stretch>
            <a:fillRect/>
          </a:stretch>
        </p:blipFill>
        <p:spPr>
          <a:xfrm>
            <a:off x="4500562" y="1000108"/>
            <a:ext cx="3643338" cy="4568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57224" y="857232"/>
            <a:ext cx="4572000" cy="5355312"/>
          </a:xfrm>
          <a:prstGeom prst="rect">
            <a:avLst/>
          </a:prstGeom>
        </p:spPr>
        <p:txBody>
          <a:bodyPr>
            <a:spAutoFit/>
          </a:bodyPr>
          <a:lstStyle/>
          <a:p>
            <a:r>
              <a:rPr lang="it-IT" dirty="0" smtClean="0">
                <a:hlinkClick r:id="rId2"/>
              </a:rPr>
              <a:t>1 Docetismo</a:t>
            </a:r>
            <a:endParaRPr lang="it-IT" dirty="0" smtClean="0"/>
          </a:p>
          <a:p>
            <a:r>
              <a:rPr lang="it-IT" dirty="0" smtClean="0">
                <a:hlinkClick r:id="rId3"/>
              </a:rPr>
              <a:t>2 </a:t>
            </a:r>
            <a:r>
              <a:rPr lang="it-IT" dirty="0" err="1" smtClean="0">
                <a:hlinkClick r:id="rId3"/>
              </a:rPr>
              <a:t>Cerintianesimo</a:t>
            </a:r>
            <a:endParaRPr lang="it-IT" dirty="0" smtClean="0"/>
          </a:p>
          <a:p>
            <a:r>
              <a:rPr lang="it-IT" dirty="0" smtClean="0">
                <a:hlinkClick r:id="rId4"/>
              </a:rPr>
              <a:t>3 Modalismo</a:t>
            </a:r>
            <a:endParaRPr lang="it-IT" dirty="0" smtClean="0"/>
          </a:p>
          <a:p>
            <a:r>
              <a:rPr lang="it-IT" dirty="0" smtClean="0">
                <a:hlinkClick r:id="rId5"/>
              </a:rPr>
              <a:t>4 </a:t>
            </a:r>
            <a:r>
              <a:rPr lang="it-IT" dirty="0" err="1" smtClean="0">
                <a:hlinkClick r:id="rId5"/>
              </a:rPr>
              <a:t>Adozionismo</a:t>
            </a:r>
            <a:endParaRPr lang="it-IT" dirty="0" smtClean="0"/>
          </a:p>
          <a:p>
            <a:r>
              <a:rPr lang="it-IT" dirty="0" smtClean="0">
                <a:hlinkClick r:id="rId6"/>
              </a:rPr>
              <a:t>5 </a:t>
            </a:r>
            <a:r>
              <a:rPr lang="it-IT" dirty="0" err="1" smtClean="0">
                <a:hlinkClick r:id="rId6"/>
              </a:rPr>
              <a:t>Marcionismo</a:t>
            </a:r>
            <a:endParaRPr lang="it-IT" dirty="0" smtClean="0"/>
          </a:p>
          <a:p>
            <a:r>
              <a:rPr lang="it-IT" dirty="0" smtClean="0">
                <a:hlinkClick r:id="rId7"/>
              </a:rPr>
              <a:t>6 Montanismo</a:t>
            </a:r>
            <a:endParaRPr lang="it-IT" dirty="0" smtClean="0"/>
          </a:p>
          <a:p>
            <a:r>
              <a:rPr lang="it-IT" dirty="0" smtClean="0">
                <a:hlinkClick r:id="rId8"/>
              </a:rPr>
              <a:t>7 Manicheismo</a:t>
            </a:r>
            <a:endParaRPr lang="it-IT" dirty="0" smtClean="0"/>
          </a:p>
          <a:p>
            <a:r>
              <a:rPr lang="it-IT" dirty="0" smtClean="0">
                <a:hlinkClick r:id="rId9"/>
              </a:rPr>
              <a:t>8 </a:t>
            </a:r>
            <a:r>
              <a:rPr lang="it-IT" dirty="0" err="1" smtClean="0">
                <a:hlinkClick r:id="rId9"/>
              </a:rPr>
              <a:t>Novazianismo</a:t>
            </a:r>
            <a:endParaRPr lang="it-IT" dirty="0" smtClean="0"/>
          </a:p>
          <a:p>
            <a:r>
              <a:rPr lang="it-IT" dirty="0" smtClean="0">
                <a:hlinkClick r:id="rId10"/>
              </a:rPr>
              <a:t>9 Donatismo</a:t>
            </a:r>
            <a:endParaRPr lang="it-IT" dirty="0" smtClean="0"/>
          </a:p>
          <a:p>
            <a:r>
              <a:rPr lang="it-IT" dirty="0" smtClean="0">
                <a:hlinkClick r:id="rId11"/>
              </a:rPr>
              <a:t>10 Arianesimo</a:t>
            </a:r>
            <a:endParaRPr lang="it-IT" dirty="0" smtClean="0"/>
          </a:p>
          <a:p>
            <a:r>
              <a:rPr lang="it-IT" dirty="0" smtClean="0">
                <a:hlinkClick r:id="rId12"/>
              </a:rPr>
              <a:t>11 </a:t>
            </a:r>
            <a:r>
              <a:rPr lang="it-IT" dirty="0" err="1" smtClean="0">
                <a:hlinkClick r:id="rId12"/>
              </a:rPr>
              <a:t>Apollinarismo</a:t>
            </a:r>
            <a:endParaRPr lang="it-IT" dirty="0" smtClean="0"/>
          </a:p>
          <a:p>
            <a:r>
              <a:rPr lang="it-IT" dirty="0" smtClean="0">
                <a:hlinkClick r:id="rId13"/>
              </a:rPr>
              <a:t>12 </a:t>
            </a:r>
            <a:r>
              <a:rPr lang="it-IT" dirty="0" err="1" smtClean="0">
                <a:hlinkClick r:id="rId13"/>
              </a:rPr>
              <a:t>Priscillianesimo</a:t>
            </a:r>
            <a:endParaRPr lang="it-IT" dirty="0" smtClean="0"/>
          </a:p>
          <a:p>
            <a:r>
              <a:rPr lang="it-IT" dirty="0" smtClean="0">
                <a:hlinkClick r:id="rId14"/>
              </a:rPr>
              <a:t>13 </a:t>
            </a:r>
            <a:r>
              <a:rPr lang="it-IT" dirty="0" err="1" smtClean="0">
                <a:hlinkClick r:id="rId14"/>
              </a:rPr>
              <a:t>Pelagianesimo</a:t>
            </a:r>
            <a:endParaRPr lang="it-IT" dirty="0" smtClean="0"/>
          </a:p>
          <a:p>
            <a:r>
              <a:rPr lang="it-IT" dirty="0" smtClean="0">
                <a:hlinkClick r:id="rId15"/>
              </a:rPr>
              <a:t>14 Monofisismo</a:t>
            </a:r>
            <a:endParaRPr lang="it-IT" dirty="0" smtClean="0"/>
          </a:p>
          <a:p>
            <a:r>
              <a:rPr lang="it-IT" dirty="0" smtClean="0">
                <a:hlinkClick r:id="rId16"/>
              </a:rPr>
              <a:t>15 Nestorianesimo</a:t>
            </a:r>
            <a:endParaRPr lang="it-IT" dirty="0" smtClean="0"/>
          </a:p>
          <a:p>
            <a:r>
              <a:rPr lang="it-IT" dirty="0" smtClean="0">
                <a:hlinkClick r:id="rId17"/>
              </a:rPr>
              <a:t>16 Monotelismo (o </a:t>
            </a:r>
            <a:r>
              <a:rPr lang="it-IT" dirty="0" err="1" smtClean="0">
                <a:hlinkClick r:id="rId17"/>
              </a:rPr>
              <a:t>monoteletismo</a:t>
            </a:r>
            <a:r>
              <a:rPr lang="it-IT" dirty="0" smtClean="0">
                <a:hlinkClick r:id="rId17"/>
              </a:rPr>
              <a:t>)</a:t>
            </a:r>
            <a:endParaRPr lang="it-IT" dirty="0" smtClean="0"/>
          </a:p>
          <a:p>
            <a:r>
              <a:rPr lang="it-IT" dirty="0" smtClean="0">
                <a:hlinkClick r:id="rId18"/>
              </a:rPr>
              <a:t>17 </a:t>
            </a:r>
            <a:r>
              <a:rPr lang="it-IT" dirty="0" err="1" smtClean="0">
                <a:hlinkClick r:id="rId18"/>
              </a:rPr>
              <a:t>Abeliani</a:t>
            </a:r>
            <a:endParaRPr lang="it-IT" dirty="0" smtClean="0"/>
          </a:p>
          <a:p>
            <a:r>
              <a:rPr lang="it-IT" dirty="0" smtClean="0">
                <a:hlinkClick r:id="rId19"/>
              </a:rPr>
              <a:t>18 </a:t>
            </a:r>
            <a:r>
              <a:rPr lang="it-IT" dirty="0" err="1" smtClean="0">
                <a:hlinkClick r:id="rId19"/>
              </a:rPr>
              <a:t>Adelofagi</a:t>
            </a:r>
            <a:endParaRPr lang="it-IT" dirty="0" smtClean="0"/>
          </a:p>
          <a:p>
            <a:r>
              <a:rPr lang="it-IT" dirty="0" smtClean="0">
                <a:hlinkClick r:id="rId20"/>
              </a:rPr>
              <a:t>19 </a:t>
            </a:r>
            <a:r>
              <a:rPr lang="it-IT" dirty="0" err="1" smtClean="0">
                <a:hlinkClick r:id="rId20"/>
              </a:rPr>
              <a:t>Macedonianismo</a:t>
            </a:r>
            <a:endParaRPr lang="it-IT" dirty="0"/>
          </a:p>
        </p:txBody>
      </p:sp>
      <p:sp>
        <p:nvSpPr>
          <p:cNvPr id="3" name="CasellaDiTesto 2"/>
          <p:cNvSpPr txBox="1"/>
          <p:nvPr/>
        </p:nvSpPr>
        <p:spPr>
          <a:xfrm>
            <a:off x="571472" y="214290"/>
            <a:ext cx="8143932" cy="369332"/>
          </a:xfrm>
          <a:prstGeom prst="rect">
            <a:avLst/>
          </a:prstGeom>
          <a:noFill/>
        </p:spPr>
        <p:txBody>
          <a:bodyPr wrap="square" rtlCol="0">
            <a:spAutoFit/>
          </a:bodyPr>
          <a:lstStyle/>
          <a:p>
            <a:r>
              <a:rPr lang="it-IT" b="1" dirty="0" smtClean="0">
                <a:effectLst>
                  <a:outerShdw blurRad="38100" dist="38100" dir="2700000" algn="tl">
                    <a:srgbClr val="000000">
                      <a:alpha val="43137"/>
                    </a:srgbClr>
                  </a:outerShdw>
                </a:effectLst>
              </a:rPr>
              <a:t>ERESIE DEI PRIMI SECOLI </a:t>
            </a:r>
            <a:r>
              <a:rPr lang="it-IT" dirty="0" smtClean="0"/>
              <a:t>(https://it.cathopedia.org/wiki/Eresie_dei_primi_secoli)</a:t>
            </a:r>
            <a:endParaRPr lang="it-IT" b="1" dirty="0">
              <a:effectLst>
                <a:outerShdw blurRad="38100" dist="38100" dir="2700000" algn="tl">
                  <a:srgbClr val="000000">
                    <a:alpha val="43137"/>
                  </a:srgbClr>
                </a:outerShdw>
              </a:effectLst>
            </a:endParaRPr>
          </a:p>
        </p:txBody>
      </p:sp>
      <p:sp>
        <p:nvSpPr>
          <p:cNvPr id="4" name="Rettangolo 3"/>
          <p:cNvSpPr/>
          <p:nvPr/>
        </p:nvSpPr>
        <p:spPr>
          <a:xfrm>
            <a:off x="3786182" y="1071546"/>
            <a:ext cx="4572000" cy="341632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r>
              <a:rPr lang="it-IT" dirty="0" smtClean="0"/>
              <a:t>Il </a:t>
            </a:r>
            <a:r>
              <a:rPr lang="it-IT" b="1" dirty="0" smtClean="0">
                <a:solidFill>
                  <a:srgbClr val="FF0000"/>
                </a:solidFill>
              </a:rPr>
              <a:t>Donatismo</a:t>
            </a:r>
            <a:r>
              <a:rPr lang="it-IT" dirty="0" smtClean="0"/>
              <a:t> prende il nome da </a:t>
            </a:r>
            <a:r>
              <a:rPr lang="it-IT" dirty="0" smtClean="0">
                <a:hlinkClick r:id="rId21" tooltip="Donato di Case Nere"/>
              </a:rPr>
              <a:t>Donato di Case Nere</a:t>
            </a:r>
            <a:r>
              <a:rPr lang="it-IT" dirty="0" smtClean="0"/>
              <a:t> (nel 315 </a:t>
            </a:r>
            <a:r>
              <a:rPr lang="it-IT" dirty="0" smtClean="0">
                <a:hlinkClick r:id="rId22" tooltip="Vescovo"/>
              </a:rPr>
              <a:t>vescovo</a:t>
            </a:r>
            <a:r>
              <a:rPr lang="it-IT" dirty="0" smtClean="0"/>
              <a:t> di </a:t>
            </a:r>
            <a:r>
              <a:rPr lang="it-IT" dirty="0" err="1" smtClean="0">
                <a:hlinkClick r:id="rId23" tooltip="Cartagine"/>
              </a:rPr>
              <a:t>Cartagine</a:t>
            </a:r>
            <a:r>
              <a:rPr lang="it-IT" dirty="0" smtClean="0"/>
              <a:t>). Questo movimento nasce e si sviluppa in Africa nel </a:t>
            </a:r>
            <a:r>
              <a:rPr lang="it-IT" dirty="0" smtClean="0">
                <a:hlinkClick r:id="rId24" tooltip="IV secolo"/>
              </a:rPr>
              <a:t>IV secolo</a:t>
            </a:r>
            <a:r>
              <a:rPr lang="it-IT" dirty="0" smtClean="0"/>
              <a:t> e prende le mosse dalla critica nei confronti di quei vescovi che non avevano resistito alle persecuzioni di </a:t>
            </a:r>
            <a:r>
              <a:rPr lang="it-IT" dirty="0" smtClean="0">
                <a:hlinkClick r:id="rId25" tooltip="Diocleziano (la pagina non esiste)"/>
              </a:rPr>
              <a:t>Diocleziano</a:t>
            </a:r>
            <a:r>
              <a:rPr lang="it-IT" dirty="0" smtClean="0"/>
              <a:t> ed avevano consegnato ai magistrati romani i libri sacri. Secondo i donatisti i sacramenti amministrati da questi sacerdoti non sarebbero validi. </a:t>
            </a:r>
            <a:r>
              <a:rPr lang="it-IT" b="1" dirty="0" smtClean="0"/>
              <a:t>Ciò porterebbe a considerare i </a:t>
            </a:r>
            <a:r>
              <a:rPr lang="it-IT" b="1" dirty="0" smtClean="0">
                <a:hlinkClick r:id="rId26" tooltip="Sacramento"/>
              </a:rPr>
              <a:t>Sacramenti</a:t>
            </a:r>
            <a:r>
              <a:rPr lang="it-IT" b="1" dirty="0" smtClean="0"/>
              <a:t> non efficaci di per sé, ma dipendenti dalla dignità di chi li amministra</a:t>
            </a:r>
            <a:r>
              <a:rPr lang="it-IT" dirty="0" smtClean="0"/>
              <a:t>. </a:t>
            </a:r>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71472" y="214290"/>
            <a:ext cx="3857652" cy="369332"/>
          </a:xfrm>
          <a:prstGeom prst="rect">
            <a:avLst/>
          </a:prstGeom>
          <a:noFill/>
        </p:spPr>
        <p:txBody>
          <a:bodyPr wrap="square" rtlCol="0">
            <a:spAutoFit/>
          </a:bodyPr>
          <a:lstStyle/>
          <a:p>
            <a:r>
              <a:rPr lang="it-IT" b="1" dirty="0" smtClean="0">
                <a:effectLst>
                  <a:outerShdw blurRad="38100" dist="38100" dir="2700000" algn="tl">
                    <a:srgbClr val="000000">
                      <a:alpha val="43137"/>
                    </a:srgbClr>
                  </a:outerShdw>
                </a:effectLst>
              </a:rPr>
              <a:t>ERESIE DEI PRIMI SECOLI</a:t>
            </a:r>
            <a:endParaRPr lang="it-IT" b="1" dirty="0">
              <a:effectLst>
                <a:outerShdw blurRad="38100" dist="38100" dir="2700000" algn="tl">
                  <a:srgbClr val="000000">
                    <a:alpha val="43137"/>
                  </a:srgbClr>
                </a:outerShdw>
              </a:effectLst>
            </a:endParaRPr>
          </a:p>
        </p:txBody>
      </p:sp>
      <p:sp>
        <p:nvSpPr>
          <p:cNvPr id="5" name="Rettangolo 4"/>
          <p:cNvSpPr/>
          <p:nvPr/>
        </p:nvSpPr>
        <p:spPr>
          <a:xfrm>
            <a:off x="214282" y="1428736"/>
            <a:ext cx="4572000" cy="4247317"/>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r>
              <a:rPr lang="it-IT" dirty="0" smtClean="0"/>
              <a:t>L‘</a:t>
            </a:r>
            <a:r>
              <a:rPr lang="it-IT" b="1" dirty="0" smtClean="0">
                <a:solidFill>
                  <a:srgbClr val="FF0000"/>
                </a:solidFill>
              </a:rPr>
              <a:t>Arianesimo</a:t>
            </a:r>
            <a:r>
              <a:rPr lang="it-IT" dirty="0" smtClean="0"/>
              <a:t> è il movimento teologico più rilevante del </a:t>
            </a:r>
            <a:r>
              <a:rPr lang="it-IT" dirty="0" smtClean="0">
                <a:hlinkClick r:id="rId2" tooltip="IV secolo"/>
              </a:rPr>
              <a:t>IV secolo</a:t>
            </a:r>
            <a:r>
              <a:rPr lang="it-IT" dirty="0" smtClean="0"/>
              <a:t>: secondo </a:t>
            </a:r>
            <a:r>
              <a:rPr lang="it-IT" dirty="0" smtClean="0">
                <a:hlinkClick r:id="rId3" tooltip="Ario"/>
              </a:rPr>
              <a:t>Ario</a:t>
            </a:r>
            <a:r>
              <a:rPr lang="it-IT" dirty="0" smtClean="0"/>
              <a:t>, sacerdote di </a:t>
            </a:r>
            <a:r>
              <a:rPr lang="it-IT" dirty="0" smtClean="0">
                <a:hlinkClick r:id="rId4" tooltip="Alessandria d'Egitto"/>
              </a:rPr>
              <a:t>Alessandria d'Egitto</a:t>
            </a:r>
            <a:r>
              <a:rPr lang="it-IT" dirty="0" smtClean="0"/>
              <a:t> (</a:t>
            </a:r>
            <a:r>
              <a:rPr lang="it-IT" dirty="0" smtClean="0">
                <a:hlinkClick r:id="rId5" tooltip="256"/>
              </a:rPr>
              <a:t>256</a:t>
            </a:r>
            <a:r>
              <a:rPr lang="it-IT" dirty="0" smtClean="0"/>
              <a:t>-</a:t>
            </a:r>
            <a:r>
              <a:rPr lang="it-IT" dirty="0" smtClean="0">
                <a:hlinkClick r:id="rId6" tooltip="336"/>
              </a:rPr>
              <a:t>336</a:t>
            </a:r>
            <a:r>
              <a:rPr lang="it-IT" dirty="0" smtClean="0"/>
              <a:t>), la figura del </a:t>
            </a:r>
            <a:r>
              <a:rPr lang="it-IT" dirty="0" smtClean="0">
                <a:hlinkClick r:id="rId7" tooltip="Dio"/>
              </a:rPr>
              <a:t>Padre</a:t>
            </a:r>
            <a:r>
              <a:rPr lang="it-IT" dirty="0" smtClean="0"/>
              <a:t> deve collocarsi in posizione preminente all'interno della </a:t>
            </a:r>
            <a:r>
              <a:rPr lang="it-IT" dirty="0" smtClean="0">
                <a:hlinkClick r:id="rId8" tooltip="Trinità"/>
              </a:rPr>
              <a:t>Trinità</a:t>
            </a:r>
            <a:r>
              <a:rPr lang="it-IT" dirty="0" smtClean="0"/>
              <a:t>, subordinando così il </a:t>
            </a:r>
            <a:r>
              <a:rPr lang="it-IT" dirty="0" smtClean="0">
                <a:hlinkClick r:id="rId9" tooltip="Gesù"/>
              </a:rPr>
              <a:t>Figlio</a:t>
            </a:r>
            <a:r>
              <a:rPr lang="it-IT" dirty="0" smtClean="0"/>
              <a:t> al </a:t>
            </a:r>
            <a:r>
              <a:rPr lang="it-IT" dirty="0" smtClean="0">
                <a:hlinkClick r:id="rId7" tooltip="Dio"/>
              </a:rPr>
              <a:t>Padre</a:t>
            </a:r>
            <a:r>
              <a:rPr lang="it-IT" dirty="0" smtClean="0"/>
              <a:t> e riducendo la figura di </a:t>
            </a:r>
            <a:r>
              <a:rPr lang="it-IT" dirty="0" smtClean="0">
                <a:hlinkClick r:id="rId9" tooltip="Gesù"/>
              </a:rPr>
              <a:t>Gesù</a:t>
            </a:r>
            <a:r>
              <a:rPr lang="it-IT" dirty="0" smtClean="0"/>
              <a:t> alla dimensione umana, soltanto in rapporto di somiglianza con quella divina. </a:t>
            </a:r>
            <a:r>
              <a:rPr lang="it-IT" dirty="0" smtClean="0">
                <a:hlinkClick r:id="rId3" tooltip="Ario"/>
              </a:rPr>
              <a:t>Ario</a:t>
            </a:r>
            <a:r>
              <a:rPr lang="it-IT" dirty="0" smtClean="0"/>
              <a:t> considera veramente trascendente e "increato" soltanto il </a:t>
            </a:r>
            <a:r>
              <a:rPr lang="it-IT" dirty="0" smtClean="0">
                <a:hlinkClick r:id="rId7" tooltip="Dio"/>
              </a:rPr>
              <a:t>Padre</a:t>
            </a:r>
            <a:r>
              <a:rPr lang="it-IT" dirty="0" smtClean="0"/>
              <a:t>, che sarebbe l'unico e vero </a:t>
            </a:r>
            <a:r>
              <a:rPr lang="it-IT" dirty="0" smtClean="0">
                <a:hlinkClick r:id="rId7" tooltip="Dio"/>
              </a:rPr>
              <a:t>Dio</a:t>
            </a:r>
            <a:r>
              <a:rPr lang="it-IT" dirty="0" smtClean="0"/>
              <a:t>: quindi </a:t>
            </a:r>
            <a:r>
              <a:rPr lang="it-IT" dirty="0" smtClean="0">
                <a:hlinkClick r:id="rId9" tooltip="Gesù"/>
              </a:rPr>
              <a:t>Gesù</a:t>
            </a:r>
            <a:r>
              <a:rPr lang="it-IT" dirty="0" smtClean="0"/>
              <a:t> non può essere considerato realmente </a:t>
            </a:r>
            <a:r>
              <a:rPr lang="it-IT" dirty="0" smtClean="0">
                <a:hlinkClick r:id="rId7" tooltip="Dio"/>
              </a:rPr>
              <a:t>Dio</a:t>
            </a:r>
            <a:r>
              <a:rPr lang="it-IT" dirty="0" smtClean="0"/>
              <a:t>, anche se - in quanto suo figlio - partecipa alla grazia divina; secondo </a:t>
            </a:r>
            <a:r>
              <a:rPr lang="it-IT" dirty="0" smtClean="0">
                <a:hlinkClick r:id="rId3" tooltip="Ario"/>
              </a:rPr>
              <a:t>Ario</a:t>
            </a:r>
            <a:r>
              <a:rPr lang="it-IT" dirty="0" smtClean="0"/>
              <a:t> anche il Verbo (o "Logos") non è vero </a:t>
            </a:r>
            <a:r>
              <a:rPr lang="it-IT" dirty="0" smtClean="0">
                <a:hlinkClick r:id="rId7" tooltip="Dio"/>
              </a:rPr>
              <a:t>Dio</a:t>
            </a:r>
            <a:r>
              <a:rPr lang="it-IT" dirty="0" smtClean="0"/>
              <a:t>.</a:t>
            </a:r>
            <a:endParaRPr lang="it-IT" dirty="0"/>
          </a:p>
        </p:txBody>
      </p:sp>
      <p:sp>
        <p:nvSpPr>
          <p:cNvPr id="7" name="Rettangolo 6"/>
          <p:cNvSpPr/>
          <p:nvPr/>
        </p:nvSpPr>
        <p:spPr>
          <a:xfrm>
            <a:off x="5000628" y="2000240"/>
            <a:ext cx="3929058" cy="258532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it-IT" dirty="0" smtClean="0"/>
              <a:t>Secondo il </a:t>
            </a:r>
            <a:r>
              <a:rPr lang="it-IT" b="1" dirty="0" smtClean="0">
                <a:solidFill>
                  <a:srgbClr val="FF0000"/>
                </a:solidFill>
              </a:rPr>
              <a:t>Monofisismo</a:t>
            </a:r>
            <a:r>
              <a:rPr lang="it-IT" dirty="0" smtClean="0"/>
              <a:t>, sostenuto nel </a:t>
            </a:r>
            <a:r>
              <a:rPr lang="it-IT" dirty="0" smtClean="0">
                <a:hlinkClick r:id="rId10" tooltip="V secolo"/>
              </a:rPr>
              <a:t>V secolo</a:t>
            </a:r>
            <a:r>
              <a:rPr lang="it-IT" dirty="0" smtClean="0"/>
              <a:t> dal vescovo di Costantinopoli </a:t>
            </a:r>
            <a:r>
              <a:rPr lang="it-IT" dirty="0" err="1" smtClean="0">
                <a:hlinkClick r:id="rId11" tooltip="Eutiche"/>
              </a:rPr>
              <a:t>Eutiche</a:t>
            </a:r>
            <a:r>
              <a:rPr lang="it-IT" dirty="0" smtClean="0"/>
              <a:t>, Gesù possedeva una sola natura (</a:t>
            </a:r>
            <a:r>
              <a:rPr lang="it-IT" i="1" dirty="0" err="1" smtClean="0"/>
              <a:t>mónos</a:t>
            </a:r>
            <a:r>
              <a:rPr lang="it-IT" dirty="0" smtClean="0"/>
              <a:t> + </a:t>
            </a:r>
            <a:r>
              <a:rPr lang="it-IT" i="1" dirty="0" err="1" smtClean="0"/>
              <a:t>physis</a:t>
            </a:r>
            <a:r>
              <a:rPr lang="it-IT" dirty="0" smtClean="0"/>
              <a:t>), "ibrida", frutto dell'assorbimento in quella divina, di quella umana, che, quindi, era solo apparente. Questa dottrina fu condannata dal IV </a:t>
            </a:r>
            <a:r>
              <a:rPr lang="it-IT" dirty="0" smtClean="0">
                <a:hlinkClick r:id="rId12" tooltip="Concilio ecumenico di Calcedonia (la pagina non esiste)"/>
              </a:rPr>
              <a:t>Concilio ecumenico di </a:t>
            </a:r>
            <a:r>
              <a:rPr lang="it-IT" dirty="0" err="1" smtClean="0">
                <a:hlinkClick r:id="rId12" tooltip="Concilio ecumenico di Calcedonia (la pagina non esiste)"/>
              </a:rPr>
              <a:t>Calcedonia</a:t>
            </a:r>
            <a:r>
              <a:rPr lang="it-IT" dirty="0" smtClean="0"/>
              <a:t> (</a:t>
            </a:r>
            <a:r>
              <a:rPr lang="it-IT" dirty="0" smtClean="0">
                <a:hlinkClick r:id="rId13" tooltip="453"/>
              </a:rPr>
              <a:t>453</a:t>
            </a:r>
            <a:r>
              <a:rPr lang="it-IT" dirty="0" smtClean="0"/>
              <a:t>) </a:t>
            </a: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71472" y="214290"/>
            <a:ext cx="3857652" cy="369332"/>
          </a:xfrm>
          <a:prstGeom prst="rect">
            <a:avLst/>
          </a:prstGeom>
          <a:noFill/>
        </p:spPr>
        <p:txBody>
          <a:bodyPr wrap="square" rtlCol="0">
            <a:spAutoFit/>
          </a:bodyPr>
          <a:lstStyle/>
          <a:p>
            <a:r>
              <a:rPr lang="it-IT" b="1" dirty="0" smtClean="0">
                <a:effectLst>
                  <a:outerShdw blurRad="38100" dist="38100" dir="2700000" algn="tl">
                    <a:srgbClr val="000000">
                      <a:alpha val="43137"/>
                    </a:srgbClr>
                  </a:outerShdw>
                </a:effectLst>
              </a:rPr>
              <a:t>ERESIE DEI PRIMI SECOLI</a:t>
            </a:r>
            <a:endParaRPr lang="it-IT" b="1" dirty="0">
              <a:effectLst>
                <a:outerShdw blurRad="38100" dist="38100" dir="2700000" algn="tl">
                  <a:srgbClr val="000000">
                    <a:alpha val="43137"/>
                  </a:srgbClr>
                </a:outerShdw>
              </a:effectLst>
            </a:endParaRPr>
          </a:p>
        </p:txBody>
      </p:sp>
      <p:sp>
        <p:nvSpPr>
          <p:cNvPr id="6" name="Rettangolo 5"/>
          <p:cNvSpPr/>
          <p:nvPr/>
        </p:nvSpPr>
        <p:spPr>
          <a:xfrm>
            <a:off x="2428860" y="1142984"/>
            <a:ext cx="4572000" cy="369331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it-IT" dirty="0" smtClean="0"/>
              <a:t>Il </a:t>
            </a:r>
            <a:r>
              <a:rPr lang="it-IT" dirty="0" err="1" smtClean="0">
                <a:solidFill>
                  <a:srgbClr val="FF0000"/>
                </a:solidFill>
              </a:rPr>
              <a:t>Pelagianesimo</a:t>
            </a:r>
            <a:r>
              <a:rPr lang="it-IT" dirty="0" smtClean="0"/>
              <a:t> è un movimento cristiano diffuso dopo il </a:t>
            </a:r>
            <a:r>
              <a:rPr lang="it-IT" dirty="0" smtClean="0">
                <a:hlinkClick r:id="rId2" tooltip="410"/>
              </a:rPr>
              <a:t>410</a:t>
            </a:r>
            <a:r>
              <a:rPr lang="it-IT" dirty="0" smtClean="0"/>
              <a:t> dal monaco bretone </a:t>
            </a:r>
            <a:r>
              <a:rPr lang="it-IT" dirty="0" err="1" smtClean="0">
                <a:hlinkClick r:id="rId3" tooltip="Pelagio"/>
              </a:rPr>
              <a:t>Pelagio</a:t>
            </a:r>
            <a:r>
              <a:rPr lang="it-IT" dirty="0" smtClean="0"/>
              <a:t> (</a:t>
            </a:r>
            <a:r>
              <a:rPr lang="it-IT" dirty="0" smtClean="0">
                <a:hlinkClick r:id="rId4" tooltip="354"/>
              </a:rPr>
              <a:t>354</a:t>
            </a:r>
            <a:r>
              <a:rPr lang="it-IT" dirty="0" smtClean="0"/>
              <a:t> </a:t>
            </a:r>
            <a:r>
              <a:rPr lang="it-IT" dirty="0" err="1" smtClean="0"/>
              <a:t>ca.-</a:t>
            </a:r>
            <a:r>
              <a:rPr lang="it-IT" dirty="0" smtClean="0"/>
              <a:t> </a:t>
            </a:r>
            <a:r>
              <a:rPr lang="it-IT" dirty="0" smtClean="0">
                <a:hlinkClick r:id="rId5" tooltip="427"/>
              </a:rPr>
              <a:t>427</a:t>
            </a:r>
            <a:r>
              <a:rPr lang="it-IT" dirty="0" smtClean="0"/>
              <a:t> ca.) in </a:t>
            </a:r>
            <a:r>
              <a:rPr lang="it-IT" dirty="0" smtClean="0">
                <a:hlinkClick r:id="rId6" tooltip="Africa"/>
              </a:rPr>
              <a:t>Africa</a:t>
            </a:r>
            <a:r>
              <a:rPr lang="it-IT" dirty="0" smtClean="0"/>
              <a:t> ed in </a:t>
            </a:r>
            <a:r>
              <a:rPr lang="it-IT" dirty="0" smtClean="0">
                <a:hlinkClick r:id="rId7" tooltip="Palestina"/>
              </a:rPr>
              <a:t>Palestina</a:t>
            </a:r>
            <a:r>
              <a:rPr lang="it-IT" dirty="0" smtClean="0"/>
              <a:t>: si tratta di una dottrina ascetica molto rigorosa, che ha come fondamento il "perfezionismo", ovvero una sorta di concezione eroica dell'uomo, che considera l'uomo sostanzialmente libero dagli effetti del </a:t>
            </a:r>
            <a:r>
              <a:rPr lang="it-IT" dirty="0" smtClean="0">
                <a:hlinkClick r:id="rId8" tooltip="Peccato originale (la pagina non esiste)"/>
              </a:rPr>
              <a:t>peccato originale</a:t>
            </a:r>
            <a:r>
              <a:rPr lang="it-IT" dirty="0" smtClean="0"/>
              <a:t> e perciò capace di operare la salvezza con le sue sole forze. Secondo </a:t>
            </a:r>
            <a:r>
              <a:rPr lang="it-IT" dirty="0" err="1" smtClean="0">
                <a:hlinkClick r:id="rId3" tooltip="Pelagio"/>
              </a:rPr>
              <a:t>Pelagio</a:t>
            </a:r>
            <a:r>
              <a:rPr lang="it-IT" dirty="0" smtClean="0"/>
              <a:t> la stessa </a:t>
            </a:r>
            <a:r>
              <a:rPr lang="it-IT" dirty="0" smtClean="0">
                <a:hlinkClick r:id="rId9" tooltip="Grazia divina"/>
              </a:rPr>
              <a:t>Grazia divina</a:t>
            </a:r>
            <a:r>
              <a:rPr lang="it-IT" dirty="0" smtClean="0"/>
              <a:t> non sarebbe altro che il </a:t>
            </a:r>
            <a:r>
              <a:rPr lang="it-IT" dirty="0" smtClean="0">
                <a:hlinkClick r:id="rId10" tooltip="Libero arbitrio (la pagina non esiste)"/>
              </a:rPr>
              <a:t>libero arbitrio</a:t>
            </a:r>
            <a:r>
              <a:rPr lang="it-IT" dirty="0" smtClean="0"/>
              <a:t> e la redenzione di </a:t>
            </a:r>
            <a:r>
              <a:rPr lang="it-IT" dirty="0" smtClean="0">
                <a:hlinkClick r:id="rId11" tooltip="Gesù"/>
              </a:rPr>
              <a:t>Cristo</a:t>
            </a:r>
            <a:r>
              <a:rPr lang="it-IT" dirty="0" smtClean="0"/>
              <a:t> un semplice appello a fare il bene.</a:t>
            </a: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71472" y="1571612"/>
            <a:ext cx="7786742" cy="4955203"/>
          </a:xfrm>
          <a:prstGeom prst="rect">
            <a:avLst/>
          </a:prstGeom>
          <a:noFill/>
        </p:spPr>
        <p:txBody>
          <a:bodyPr wrap="square" rtlCol="0">
            <a:spAutoFit/>
          </a:bodyPr>
          <a:lstStyle/>
          <a:p>
            <a:r>
              <a:rPr lang="it-IT" sz="2800" dirty="0" smtClean="0"/>
              <a:t>Tradizionalmente la storia dei Padri della Chiesa viene suddivisa in tre fasi:</a:t>
            </a:r>
          </a:p>
          <a:p>
            <a:pPr marL="514350" indent="-514350">
              <a:buAutoNum type="arabicParenR"/>
            </a:pPr>
            <a:r>
              <a:rPr lang="it-IT" sz="2800" smtClean="0"/>
              <a:t>padri apostolici </a:t>
            </a:r>
            <a:endParaRPr lang="it-IT" sz="2800" dirty="0" smtClean="0"/>
          </a:p>
          <a:p>
            <a:pPr marL="514350" indent="-514350">
              <a:buAutoNum type="arabicParenR"/>
            </a:pPr>
            <a:r>
              <a:rPr lang="it-IT" sz="2800" dirty="0" smtClean="0"/>
              <a:t>padri apologisti </a:t>
            </a:r>
          </a:p>
          <a:p>
            <a:pPr marL="514350" indent="-514350">
              <a:buAutoNum type="arabicParenR"/>
            </a:pPr>
            <a:r>
              <a:rPr lang="it-IT" sz="2800" dirty="0" smtClean="0"/>
              <a:t>l’ultima fase è quella della </a:t>
            </a:r>
            <a:r>
              <a:rPr lang="it-IT" sz="3600" b="1" dirty="0" smtClean="0">
                <a:solidFill>
                  <a:srgbClr val="FF0000"/>
                </a:solidFill>
                <a:effectLst>
                  <a:outerShdw blurRad="38100" dist="38100" dir="2700000" algn="tl">
                    <a:srgbClr val="000000">
                      <a:alpha val="43137"/>
                    </a:srgbClr>
                  </a:outerShdw>
                </a:effectLst>
              </a:rPr>
              <a:t>PATRISTICA</a:t>
            </a:r>
            <a:r>
              <a:rPr lang="it-IT" sz="2800" dirty="0" smtClean="0"/>
              <a:t> (</a:t>
            </a:r>
            <a:r>
              <a:rPr lang="it-IT" sz="2800" b="1" dirty="0" err="1" smtClean="0"/>
              <a:t>III</a:t>
            </a:r>
            <a:r>
              <a:rPr lang="it-IT" sz="2800" b="1" dirty="0" smtClean="0"/>
              <a:t> – VIII sec</a:t>
            </a:r>
            <a:r>
              <a:rPr lang="it-IT" sz="2800" dirty="0" smtClean="0"/>
              <a:t>.), sistema che razionalizza le verità di fede utilizzando soprattutto concetti recuperati dal platonismo.</a:t>
            </a:r>
            <a:r>
              <a:rPr lang="it-IT" sz="2800" b="1" dirty="0" smtClean="0"/>
              <a:t> </a:t>
            </a:r>
          </a:p>
          <a:p>
            <a:pPr marL="514350" indent="-514350">
              <a:buAutoNum type="arabicParenR"/>
            </a:pPr>
            <a:endParaRPr lang="it-IT" sz="2800" b="1" dirty="0" smtClean="0"/>
          </a:p>
          <a:p>
            <a:pPr marL="514350" indent="-514350" algn="ctr"/>
            <a:r>
              <a:rPr lang="it-IT" sz="2800" dirty="0" smtClean="0"/>
              <a:t>L’apogeo della Patristica è rappresentato da</a:t>
            </a:r>
          </a:p>
          <a:p>
            <a:pPr marL="514350" indent="-514350" algn="ctr"/>
            <a:r>
              <a:rPr lang="it-IT" sz="2800" b="1" dirty="0" smtClean="0"/>
              <a:t>Agostino</a:t>
            </a:r>
            <a:r>
              <a:rPr lang="it-IT" sz="2800" dirty="0" smtClean="0"/>
              <a:t> di </a:t>
            </a:r>
            <a:r>
              <a:rPr lang="it-IT" sz="2800" dirty="0" err="1" smtClean="0"/>
              <a:t>Ippona</a:t>
            </a:r>
            <a:r>
              <a:rPr lang="it-IT" sz="2800" dirty="0" smtClean="0"/>
              <a:t>.</a:t>
            </a:r>
            <a:endParaRPr lang="it-IT" sz="2800" dirty="0">
              <a:latin typeface="Book Antiqua" pitchFamily="18" charset="0"/>
            </a:endParaRPr>
          </a:p>
        </p:txBody>
      </p:sp>
      <p:pic>
        <p:nvPicPr>
          <p:cNvPr id="4" name="Picture 8" descr="Visualizza immagine di origine"/>
          <p:cNvPicPr>
            <a:picLocks noChangeAspect="1" noChangeArrowheads="1"/>
          </p:cNvPicPr>
          <p:nvPr/>
        </p:nvPicPr>
        <p:blipFill>
          <a:blip r:embed="rId2" cstate="print"/>
          <a:srcRect/>
          <a:stretch>
            <a:fillRect/>
          </a:stretch>
        </p:blipFill>
        <p:spPr bwMode="auto">
          <a:xfrm>
            <a:off x="5286380" y="142852"/>
            <a:ext cx="3428992" cy="109041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285728"/>
            <a:ext cx="5572164" cy="707886"/>
          </a:xfrm>
          <a:prstGeom prst="rect">
            <a:avLst/>
          </a:prstGeom>
          <a:noFill/>
        </p:spPr>
        <p:txBody>
          <a:bodyPr wrap="square" rtlCol="0">
            <a:spAutoFit/>
          </a:bodyPr>
          <a:lstStyle/>
          <a:p>
            <a:pPr algn="ctr"/>
            <a:r>
              <a:rPr lang="it-IT" sz="4000" b="1" dirty="0" smtClean="0"/>
              <a:t>Sant’Agostino - VITA</a:t>
            </a:r>
            <a:endParaRPr lang="it-IT" sz="4000" b="1" dirty="0"/>
          </a:p>
        </p:txBody>
      </p:sp>
      <p:sp>
        <p:nvSpPr>
          <p:cNvPr id="3" name="CasellaDiTesto 2"/>
          <p:cNvSpPr txBox="1"/>
          <p:nvPr/>
        </p:nvSpPr>
        <p:spPr>
          <a:xfrm>
            <a:off x="285720" y="1285860"/>
            <a:ext cx="6072230" cy="4832092"/>
          </a:xfrm>
          <a:prstGeom prst="rect">
            <a:avLst/>
          </a:prstGeom>
          <a:noFill/>
        </p:spPr>
        <p:txBody>
          <a:bodyPr wrap="square" rtlCol="0">
            <a:spAutoFit/>
          </a:bodyPr>
          <a:lstStyle/>
          <a:p>
            <a:r>
              <a:rPr lang="it-IT" sz="2800" dirty="0" smtClean="0">
                <a:latin typeface="+mj-lt"/>
              </a:rPr>
              <a:t>Nasce a </a:t>
            </a:r>
            <a:r>
              <a:rPr lang="it-IT" sz="2800" b="1" dirty="0" err="1" smtClean="0">
                <a:solidFill>
                  <a:srgbClr val="FF0000"/>
                </a:solidFill>
                <a:latin typeface="+mj-lt"/>
              </a:rPr>
              <a:t>Tagaste</a:t>
            </a:r>
            <a:r>
              <a:rPr lang="it-IT" sz="2800" dirty="0" smtClean="0">
                <a:latin typeface="+mj-lt"/>
              </a:rPr>
              <a:t>, in Africa (Algeria; Impero romano), nel </a:t>
            </a:r>
            <a:r>
              <a:rPr lang="it-IT" sz="2800" dirty="0" smtClean="0">
                <a:solidFill>
                  <a:srgbClr val="FF0000"/>
                </a:solidFill>
                <a:latin typeface="+mj-lt"/>
              </a:rPr>
              <a:t>354</a:t>
            </a:r>
            <a:r>
              <a:rPr lang="it-IT" sz="2800" dirty="0" smtClean="0">
                <a:latin typeface="+mj-lt"/>
              </a:rPr>
              <a:t> d.C.</a:t>
            </a:r>
          </a:p>
          <a:p>
            <a:endParaRPr lang="it-IT" sz="2800" dirty="0" smtClean="0">
              <a:latin typeface="+mj-lt"/>
            </a:endParaRPr>
          </a:p>
          <a:p>
            <a:r>
              <a:rPr lang="it-IT" sz="2800" dirty="0" smtClean="0">
                <a:latin typeface="+mj-lt"/>
              </a:rPr>
              <a:t>Il padre, Patrizio, piccolo proprietario terriero, era pagano.</a:t>
            </a:r>
          </a:p>
          <a:p>
            <a:endParaRPr lang="it-IT" sz="2800" dirty="0" smtClean="0">
              <a:latin typeface="+mj-lt"/>
            </a:endParaRPr>
          </a:p>
          <a:p>
            <a:r>
              <a:rPr lang="it-IT" sz="2800" dirty="0" smtClean="0">
                <a:latin typeface="+mj-lt"/>
              </a:rPr>
              <a:t>Grande influenza della madre </a:t>
            </a:r>
            <a:r>
              <a:rPr lang="it-IT" sz="2800" b="1" dirty="0" smtClean="0">
                <a:solidFill>
                  <a:srgbClr val="FF0000"/>
                </a:solidFill>
                <a:latin typeface="+mj-lt"/>
              </a:rPr>
              <a:t>Monica</a:t>
            </a:r>
            <a:r>
              <a:rPr lang="it-IT" sz="2800" dirty="0" smtClean="0">
                <a:latin typeface="+mj-lt"/>
              </a:rPr>
              <a:t>, </a:t>
            </a:r>
            <a:r>
              <a:rPr lang="it-IT" sz="2800" b="1" u="sng" dirty="0" smtClean="0">
                <a:latin typeface="+mj-lt"/>
              </a:rPr>
              <a:t>cristiana</a:t>
            </a:r>
          </a:p>
          <a:p>
            <a:endParaRPr lang="it-IT" sz="2800" dirty="0" smtClean="0">
              <a:latin typeface="+mj-lt"/>
            </a:endParaRPr>
          </a:p>
          <a:p>
            <a:r>
              <a:rPr lang="it-IT" sz="2800" dirty="0" smtClean="0">
                <a:latin typeface="+mj-lt"/>
              </a:rPr>
              <a:t>370: si trasferisce a </a:t>
            </a:r>
            <a:r>
              <a:rPr lang="it-IT" sz="2800" b="1" dirty="0" err="1" smtClean="0">
                <a:solidFill>
                  <a:srgbClr val="FF0000"/>
                </a:solidFill>
                <a:latin typeface="+mj-lt"/>
              </a:rPr>
              <a:t>Cartagine</a:t>
            </a:r>
            <a:r>
              <a:rPr lang="it-IT" sz="2800" dirty="0" smtClean="0">
                <a:latin typeface="+mj-lt"/>
              </a:rPr>
              <a:t>; studi classici; diviene insegnante di retorica</a:t>
            </a:r>
            <a:endParaRPr lang="it-IT" sz="2800" dirty="0">
              <a:latin typeface="+mj-lt"/>
            </a:endParaRPr>
          </a:p>
        </p:txBody>
      </p:sp>
      <p:pic>
        <p:nvPicPr>
          <p:cNvPr id="4" name="Immagine 3" descr="https://liceo.yolasite.com/resources/Cartina.JPG"/>
          <p:cNvPicPr/>
          <p:nvPr/>
        </p:nvPicPr>
        <p:blipFill>
          <a:blip r:embed="rId2" cstate="print"/>
          <a:srcRect l="5150" t="11875" r="6009" b="23125"/>
          <a:stretch>
            <a:fillRect/>
          </a:stretch>
        </p:blipFill>
        <p:spPr bwMode="auto">
          <a:xfrm>
            <a:off x="6357950" y="1142984"/>
            <a:ext cx="2643206" cy="1428752"/>
          </a:xfrm>
          <a:prstGeom prst="rect">
            <a:avLst/>
          </a:prstGeom>
          <a:ln>
            <a:noFill/>
          </a:ln>
          <a:effectLst>
            <a:outerShdw blurRad="292100" dist="139700" dir="2700000" algn="tl" rotWithShape="0">
              <a:srgbClr val="333333">
                <a:alpha val="65000"/>
              </a:srgbClr>
            </a:outerShdw>
          </a:effectLst>
        </p:spPr>
      </p:pic>
      <p:pic>
        <p:nvPicPr>
          <p:cNvPr id="13314" name="Picture 2" descr="Visualizza immagine di origine"/>
          <p:cNvPicPr>
            <a:picLocks noChangeAspect="1" noChangeArrowheads="1"/>
          </p:cNvPicPr>
          <p:nvPr/>
        </p:nvPicPr>
        <p:blipFill>
          <a:blip r:embed="rId3" cstate="print"/>
          <a:srcRect/>
          <a:stretch>
            <a:fillRect/>
          </a:stretch>
        </p:blipFill>
        <p:spPr bwMode="auto">
          <a:xfrm>
            <a:off x="6500826" y="2928934"/>
            <a:ext cx="2359951" cy="3214710"/>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214290"/>
            <a:ext cx="5572164" cy="707886"/>
          </a:xfrm>
          <a:prstGeom prst="rect">
            <a:avLst/>
          </a:prstGeom>
          <a:noFill/>
        </p:spPr>
        <p:txBody>
          <a:bodyPr wrap="square" rtlCol="0">
            <a:spAutoFit/>
          </a:bodyPr>
          <a:lstStyle/>
          <a:p>
            <a:pPr algn="ctr"/>
            <a:r>
              <a:rPr lang="it-IT" sz="4000" b="1" dirty="0" smtClean="0"/>
              <a:t>VITA</a:t>
            </a:r>
            <a:endParaRPr lang="it-IT" sz="4000" b="1" dirty="0"/>
          </a:p>
        </p:txBody>
      </p:sp>
      <p:sp>
        <p:nvSpPr>
          <p:cNvPr id="3" name="CasellaDiTesto 2"/>
          <p:cNvSpPr txBox="1"/>
          <p:nvPr/>
        </p:nvSpPr>
        <p:spPr>
          <a:xfrm>
            <a:off x="1214414" y="1000108"/>
            <a:ext cx="7000924" cy="954107"/>
          </a:xfrm>
          <a:prstGeom prst="rect">
            <a:avLst/>
          </a:prstGeom>
          <a:noFill/>
        </p:spPr>
        <p:txBody>
          <a:bodyPr wrap="square" rtlCol="0">
            <a:spAutoFit/>
          </a:bodyPr>
          <a:lstStyle/>
          <a:p>
            <a:pPr algn="ctr"/>
            <a:r>
              <a:rPr lang="it-IT" sz="2800" b="1" u="sng" dirty="0" smtClean="0">
                <a:latin typeface="Book Antiqua" pitchFamily="18" charset="0"/>
              </a:rPr>
              <a:t>Carattere turbolento, passionale, inquieto</a:t>
            </a:r>
          </a:p>
          <a:p>
            <a:endParaRPr lang="it-IT" sz="2800" dirty="0" smtClean="0">
              <a:latin typeface="Book Antiqua" pitchFamily="18" charset="0"/>
            </a:endParaRPr>
          </a:p>
        </p:txBody>
      </p:sp>
      <p:sp>
        <p:nvSpPr>
          <p:cNvPr id="5" name="Rettangolo 4"/>
          <p:cNvSpPr/>
          <p:nvPr/>
        </p:nvSpPr>
        <p:spPr>
          <a:xfrm>
            <a:off x="357158" y="1571612"/>
            <a:ext cx="8286808" cy="5078313"/>
          </a:xfrm>
          <a:prstGeom prst="rect">
            <a:avLst/>
          </a:prstGeom>
        </p:spPr>
        <p:txBody>
          <a:bodyPr wrap="square">
            <a:spAutoFit/>
          </a:bodyPr>
          <a:lstStyle/>
          <a:p>
            <a:pPr algn="just"/>
            <a:r>
              <a:rPr lang="it-IT" dirty="0" smtClean="0"/>
              <a:t>Arrivai a </a:t>
            </a:r>
            <a:r>
              <a:rPr lang="it-IT" dirty="0" err="1" smtClean="0"/>
              <a:t>Cartagine</a:t>
            </a:r>
            <a:r>
              <a:rPr lang="it-IT" dirty="0" smtClean="0"/>
              <a:t> e mi trovai a bagno in una </a:t>
            </a:r>
            <a:r>
              <a:rPr lang="it-IT" b="1" dirty="0" smtClean="0"/>
              <a:t>caldaia ribollente di amori colpevoli</a:t>
            </a:r>
            <a:r>
              <a:rPr lang="it-IT" dirty="0" smtClean="0"/>
              <a:t>. Io non amavo ancora e amavo l'amore: e una più segreta povertà mi faceva odiare in me stesso proprio questo non esser povero abbastanza. Cercavo qualcosa da amare, amando l'amore, e odiavo la serenità di una via senza trappole. Avevo fame e rifiutavo il nutrimento interiore, cioè te, Dio mio: non era quello il cibo per cui mi consumavo, ma se non smaniavo per un cibo eterno non era perché ne fossi sazio: anzi più digiuno ne ero, e più nausea mi dava. Non era in buona salute l'anima, era come esulcerata e si gettava fuori, infelice, nel desiderio di farsi toccare e graffiare dai corpi: che nessuno amerebbe, se non avessero un'anima. Amare ed essere amato mi era più dolce se possedevo anche nel corpo la persona amata. </a:t>
            </a:r>
          </a:p>
          <a:p>
            <a:pPr algn="just"/>
            <a:r>
              <a:rPr lang="it-IT" dirty="0" smtClean="0"/>
              <a:t>E così inquinavo la sorgente dell'amicizia con i veleni della passione e offuscavo la sua chiarezza con l'inferno del sesso. Eppure, sgraziato e volgare com'ero, mi studiavo follemente, nella mia straripante vanità, d'essere raffinato ed elegante. Infine precipitai nell'amore, da cui volevo esser fatto prigioniero. Dio mio di compassione, di quanto fiele mi hai cosparso quella dolcezza! Tale è la tua bontà. Fui amato, giunsi a un segreto vincolo di intimità, e mi avvolgevo voluttuosamente in grovigli d'angoscia per cedere ai colpi delle fruste di fuoco: sì, gelosie e sospetti e paure e rabbie e litigi. </a:t>
            </a:r>
          </a:p>
          <a:p>
            <a:r>
              <a:rPr lang="it-IT" dirty="0" smtClean="0"/>
              <a:t>AGOSTINO, </a:t>
            </a:r>
            <a:r>
              <a:rPr lang="it-IT" i="1" dirty="0" smtClean="0"/>
              <a:t>Confessioni 3, 1, </a:t>
            </a:r>
            <a:r>
              <a:rPr lang="it-IT" dirty="0" err="1" smtClean="0"/>
              <a:t>1</a:t>
            </a: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43042" y="285728"/>
            <a:ext cx="5572164" cy="707886"/>
          </a:xfrm>
          <a:prstGeom prst="rect">
            <a:avLst/>
          </a:prstGeom>
          <a:noFill/>
        </p:spPr>
        <p:txBody>
          <a:bodyPr wrap="square" rtlCol="0">
            <a:spAutoFit/>
          </a:bodyPr>
          <a:lstStyle/>
          <a:p>
            <a:pPr algn="ctr"/>
            <a:r>
              <a:rPr lang="it-IT" sz="4000" b="1" dirty="0" smtClean="0"/>
              <a:t>VITA</a:t>
            </a:r>
            <a:endParaRPr lang="it-IT" sz="4000" b="1" dirty="0"/>
          </a:p>
        </p:txBody>
      </p:sp>
      <p:sp>
        <p:nvSpPr>
          <p:cNvPr id="3" name="CasellaDiTesto 2"/>
          <p:cNvSpPr txBox="1"/>
          <p:nvPr/>
        </p:nvSpPr>
        <p:spPr>
          <a:xfrm>
            <a:off x="857224" y="1571612"/>
            <a:ext cx="6357982" cy="1815882"/>
          </a:xfrm>
          <a:prstGeom prst="rect">
            <a:avLst/>
          </a:prstGeom>
          <a:noFill/>
        </p:spPr>
        <p:txBody>
          <a:bodyPr wrap="square" rtlCol="0">
            <a:spAutoFit/>
          </a:bodyPr>
          <a:lstStyle/>
          <a:p>
            <a:r>
              <a:rPr lang="it-IT" sz="2800" dirty="0" smtClean="0">
                <a:latin typeface="+mj-lt"/>
              </a:rPr>
              <a:t>Interesse verso le opere di </a:t>
            </a:r>
            <a:r>
              <a:rPr lang="it-IT" sz="2800" b="1" dirty="0" smtClean="0">
                <a:latin typeface="+mj-lt"/>
              </a:rPr>
              <a:t>Cicerone</a:t>
            </a:r>
            <a:r>
              <a:rPr lang="it-IT" sz="2800" dirty="0" smtClean="0">
                <a:latin typeface="+mj-lt"/>
              </a:rPr>
              <a:t>; avvicinamento alla filosofia.</a:t>
            </a:r>
          </a:p>
          <a:p>
            <a:endParaRPr lang="it-IT" sz="2800" dirty="0" smtClean="0">
              <a:latin typeface="+mj-lt"/>
            </a:endParaRPr>
          </a:p>
          <a:p>
            <a:r>
              <a:rPr lang="it-IT" sz="2800" dirty="0" smtClean="0">
                <a:latin typeface="+mj-lt"/>
              </a:rPr>
              <a:t>Avvicinamento al </a:t>
            </a:r>
            <a:r>
              <a:rPr lang="it-IT" sz="2800" b="1" dirty="0" smtClean="0">
                <a:solidFill>
                  <a:srgbClr val="FF0000"/>
                </a:solidFill>
                <a:latin typeface="+mj-lt"/>
              </a:rPr>
              <a:t>Manicheismo</a:t>
            </a:r>
            <a:endParaRPr lang="it-IT" sz="2800" b="1" dirty="0">
              <a:solidFill>
                <a:srgbClr val="FF0000"/>
              </a:solidFill>
              <a:latin typeface="+mj-lt"/>
            </a:endParaRPr>
          </a:p>
        </p:txBody>
      </p:sp>
      <p:pic>
        <p:nvPicPr>
          <p:cNvPr id="12292" name="Picture 4" descr="Visualizza immagine di origine"/>
          <p:cNvPicPr>
            <a:picLocks noChangeAspect="1" noChangeArrowheads="1"/>
          </p:cNvPicPr>
          <p:nvPr/>
        </p:nvPicPr>
        <p:blipFill>
          <a:blip r:embed="rId2" cstate="print"/>
          <a:srcRect/>
          <a:stretch>
            <a:fillRect/>
          </a:stretch>
        </p:blipFill>
        <p:spPr bwMode="auto">
          <a:xfrm>
            <a:off x="3143240" y="3571876"/>
            <a:ext cx="3286593" cy="184870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71604" y="214290"/>
            <a:ext cx="5572164" cy="707886"/>
          </a:xfrm>
          <a:prstGeom prst="rect">
            <a:avLst/>
          </a:prstGeom>
          <a:noFill/>
        </p:spPr>
        <p:txBody>
          <a:bodyPr wrap="square" rtlCol="0">
            <a:spAutoFit/>
          </a:bodyPr>
          <a:lstStyle/>
          <a:p>
            <a:pPr algn="ctr"/>
            <a:r>
              <a:rPr lang="it-IT" sz="4000" b="1" dirty="0" smtClean="0"/>
              <a:t>VITA</a:t>
            </a:r>
            <a:endParaRPr lang="it-IT" sz="4000" b="1" dirty="0"/>
          </a:p>
        </p:txBody>
      </p:sp>
      <p:sp>
        <p:nvSpPr>
          <p:cNvPr id="3" name="CasellaDiTesto 2"/>
          <p:cNvSpPr txBox="1"/>
          <p:nvPr/>
        </p:nvSpPr>
        <p:spPr>
          <a:xfrm>
            <a:off x="642910" y="2000240"/>
            <a:ext cx="4429156" cy="2677656"/>
          </a:xfrm>
          <a:prstGeom prst="rect">
            <a:avLst/>
          </a:prstGeom>
          <a:noFill/>
        </p:spPr>
        <p:txBody>
          <a:bodyPr wrap="square" rtlCol="0">
            <a:spAutoFit/>
          </a:bodyPr>
          <a:lstStyle/>
          <a:p>
            <a:r>
              <a:rPr lang="it-IT" sz="2800" dirty="0" smtClean="0">
                <a:latin typeface="+mj-lt"/>
              </a:rPr>
              <a:t>Si trasferisce a Roma e poi a Milano: ascolta i sermoni del </a:t>
            </a:r>
            <a:r>
              <a:rPr lang="it-IT" sz="2800" b="1" dirty="0" smtClean="0">
                <a:solidFill>
                  <a:srgbClr val="FF0000"/>
                </a:solidFill>
                <a:latin typeface="+mj-lt"/>
              </a:rPr>
              <a:t>vescovo Ambrogio</a:t>
            </a:r>
            <a:r>
              <a:rPr lang="it-IT" sz="2800" dirty="0" smtClean="0">
                <a:latin typeface="+mj-lt"/>
              </a:rPr>
              <a:t>, che lo convince definitivamente delle verità del cristianesimo e lo </a:t>
            </a:r>
            <a:r>
              <a:rPr lang="it-IT" sz="2800" b="1" dirty="0" smtClean="0">
                <a:latin typeface="+mj-lt"/>
              </a:rPr>
              <a:t>battezza</a:t>
            </a:r>
            <a:r>
              <a:rPr lang="it-IT" sz="2800" dirty="0" smtClean="0">
                <a:latin typeface="+mj-lt"/>
              </a:rPr>
              <a:t> nel 387.</a:t>
            </a:r>
            <a:endParaRPr lang="it-IT" sz="2800" dirty="0">
              <a:latin typeface="+mj-lt"/>
            </a:endParaRPr>
          </a:p>
        </p:txBody>
      </p:sp>
      <p:pic>
        <p:nvPicPr>
          <p:cNvPr id="11266" name="Picture 2" descr="Agostino e Ambrogio di Luigi Morgari a Casatenovo"/>
          <p:cNvPicPr>
            <a:picLocks noChangeAspect="1" noChangeArrowheads="1"/>
          </p:cNvPicPr>
          <p:nvPr/>
        </p:nvPicPr>
        <p:blipFill>
          <a:blip r:embed="rId2" cstate="print">
            <a:lum bright="-10000" contrast="20000"/>
          </a:blip>
          <a:srcRect/>
          <a:stretch>
            <a:fillRect/>
          </a:stretch>
        </p:blipFill>
        <p:spPr bwMode="auto">
          <a:xfrm>
            <a:off x="5500694" y="1785926"/>
            <a:ext cx="3019425" cy="35528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14480" y="142852"/>
            <a:ext cx="5572164" cy="707886"/>
          </a:xfrm>
          <a:prstGeom prst="rect">
            <a:avLst/>
          </a:prstGeom>
          <a:noFill/>
        </p:spPr>
        <p:txBody>
          <a:bodyPr wrap="square" rtlCol="0">
            <a:spAutoFit/>
          </a:bodyPr>
          <a:lstStyle/>
          <a:p>
            <a:pPr algn="ctr"/>
            <a:r>
              <a:rPr lang="it-IT" sz="4000" b="1" dirty="0" smtClean="0"/>
              <a:t>VITA</a:t>
            </a:r>
            <a:endParaRPr lang="it-IT" sz="4000" b="1" dirty="0"/>
          </a:p>
        </p:txBody>
      </p:sp>
      <p:pic>
        <p:nvPicPr>
          <p:cNvPr id="11266" name="Picture 2" descr="Agostino e Ambrogio di Luigi Morgari a Casatenovo"/>
          <p:cNvPicPr>
            <a:picLocks noChangeAspect="1" noChangeArrowheads="1"/>
          </p:cNvPicPr>
          <p:nvPr/>
        </p:nvPicPr>
        <p:blipFill>
          <a:blip r:embed="rId2" cstate="print">
            <a:lum bright="-10000" contrast="20000"/>
          </a:blip>
          <a:srcRect/>
          <a:stretch>
            <a:fillRect/>
          </a:stretch>
        </p:blipFill>
        <p:spPr bwMode="auto">
          <a:xfrm>
            <a:off x="6215074" y="1071546"/>
            <a:ext cx="2489222" cy="2928958"/>
          </a:xfrm>
          <a:prstGeom prst="rect">
            <a:avLst/>
          </a:prstGeom>
          <a:ln>
            <a:noFill/>
          </a:ln>
          <a:effectLst>
            <a:outerShdw blurRad="292100" dist="139700" dir="2700000" algn="tl" rotWithShape="0">
              <a:srgbClr val="333333">
                <a:alpha val="65000"/>
              </a:srgbClr>
            </a:outerShdw>
          </a:effectLst>
        </p:spPr>
      </p:pic>
      <p:sp>
        <p:nvSpPr>
          <p:cNvPr id="5" name="Rettangolo 4"/>
          <p:cNvSpPr/>
          <p:nvPr/>
        </p:nvSpPr>
        <p:spPr>
          <a:xfrm>
            <a:off x="500034" y="1071546"/>
            <a:ext cx="5429288" cy="5632311"/>
          </a:xfrm>
          <a:prstGeom prst="rect">
            <a:avLst/>
          </a:prstGeom>
        </p:spPr>
        <p:txBody>
          <a:bodyPr wrap="square">
            <a:spAutoFit/>
          </a:bodyPr>
          <a:lstStyle/>
          <a:p>
            <a:pPr algn="just"/>
            <a:r>
              <a:rPr lang="it-IT" sz="2000" i="1" dirty="0" smtClean="0"/>
              <a:t>“</a:t>
            </a:r>
            <a:r>
              <a:rPr lang="it-IT" sz="2000" b="1" i="1" dirty="0" smtClean="0"/>
              <a:t>La tua mano (di Dio) mi conduceva a lui (Ambrogio) senza che io lo sapessi, per essere condotto, cosciente, da lui a Te</a:t>
            </a:r>
            <a:r>
              <a:rPr lang="it-IT" sz="2000" i="1" dirty="0" smtClean="0"/>
              <a:t>. Egli, l’uomo di Dio, mi accolse con bontà paterna: da buon maestro accolse il pellegrino. Presi subito ad amarlo, sulle prime, purtroppo, non come un maestro di quella verità che io non speravo affatto di trovare nella tua Chiesa, ma per la sua bontà verso di me. </a:t>
            </a:r>
            <a:endParaRPr lang="it-IT" sz="2000" dirty="0" smtClean="0"/>
          </a:p>
          <a:p>
            <a:pPr algn="just"/>
            <a:r>
              <a:rPr lang="it-IT" sz="2000" i="1" dirty="0" smtClean="0"/>
              <a:t>Ero assiduo ascoltatore delle spiegazioni che teneva al popolo, non con lo scopo con cui avrei dovuto, ma quasi per giudicarne l’eloquenza, se conforme alla fama, […] e pendevo dalle sue labbra, attratto dalle sue parole, ma non interessato, anzi alquanto infastidito dall’argomento. «</a:t>
            </a:r>
            <a:r>
              <a:rPr lang="it-IT" sz="2000" b="1" i="1" dirty="0" smtClean="0"/>
              <a:t>Lontano dai peccatori è la salvezza</a:t>
            </a:r>
            <a:r>
              <a:rPr lang="it-IT" sz="2000" i="1" dirty="0" smtClean="0"/>
              <a:t>», e io ero di quelli. Però andavo avvicinandomi a essa, a poco a poco, senza saperlo”.</a:t>
            </a:r>
            <a:endParaRPr lang="it-IT"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43042" y="285728"/>
            <a:ext cx="5572164" cy="707886"/>
          </a:xfrm>
          <a:prstGeom prst="rect">
            <a:avLst/>
          </a:prstGeom>
          <a:noFill/>
        </p:spPr>
        <p:txBody>
          <a:bodyPr wrap="square" rtlCol="0">
            <a:spAutoFit/>
          </a:bodyPr>
          <a:lstStyle/>
          <a:p>
            <a:pPr algn="ctr"/>
            <a:r>
              <a:rPr lang="it-IT" sz="4000" b="1" dirty="0" smtClean="0"/>
              <a:t>VITA</a:t>
            </a:r>
            <a:endParaRPr lang="it-IT" sz="4000" b="1" dirty="0"/>
          </a:p>
        </p:txBody>
      </p:sp>
      <p:sp>
        <p:nvSpPr>
          <p:cNvPr id="3" name="CasellaDiTesto 2"/>
          <p:cNvSpPr txBox="1"/>
          <p:nvPr/>
        </p:nvSpPr>
        <p:spPr>
          <a:xfrm>
            <a:off x="857224" y="1571612"/>
            <a:ext cx="6357982" cy="4401205"/>
          </a:xfrm>
          <a:prstGeom prst="rect">
            <a:avLst/>
          </a:prstGeom>
          <a:noFill/>
        </p:spPr>
        <p:txBody>
          <a:bodyPr wrap="square" rtlCol="0">
            <a:spAutoFit/>
          </a:bodyPr>
          <a:lstStyle/>
          <a:p>
            <a:r>
              <a:rPr lang="it-IT" sz="2800" dirty="0" smtClean="0">
                <a:latin typeface="+mj-lt"/>
              </a:rPr>
              <a:t>Torna a </a:t>
            </a:r>
            <a:r>
              <a:rPr lang="it-IT" sz="2800" dirty="0" err="1" smtClean="0">
                <a:latin typeface="+mj-lt"/>
              </a:rPr>
              <a:t>Tagaste</a:t>
            </a:r>
            <a:r>
              <a:rPr lang="it-IT" sz="2800" dirty="0" smtClean="0">
                <a:latin typeface="+mj-lt"/>
              </a:rPr>
              <a:t> nel 391, dopo la morte della madre; nel 395 è consacrato </a:t>
            </a:r>
            <a:r>
              <a:rPr lang="it-IT" sz="2800" b="1" dirty="0" smtClean="0">
                <a:latin typeface="+mj-lt"/>
              </a:rPr>
              <a:t>vescovo di </a:t>
            </a:r>
            <a:r>
              <a:rPr lang="it-IT" sz="2800" b="1" dirty="0" err="1" smtClean="0">
                <a:latin typeface="+mj-lt"/>
              </a:rPr>
              <a:t>Ippona</a:t>
            </a:r>
            <a:r>
              <a:rPr lang="it-IT" sz="2800" dirty="0" smtClean="0">
                <a:latin typeface="+mj-lt"/>
              </a:rPr>
              <a:t>.</a:t>
            </a:r>
          </a:p>
          <a:p>
            <a:endParaRPr lang="it-IT" sz="2800" dirty="0" smtClean="0">
              <a:latin typeface="+mj-lt"/>
            </a:endParaRPr>
          </a:p>
          <a:p>
            <a:r>
              <a:rPr lang="it-IT" sz="2800" dirty="0" smtClean="0">
                <a:latin typeface="+mj-lt"/>
              </a:rPr>
              <a:t>Muore nel 430, mentre i Vandali assediano la città.</a:t>
            </a:r>
          </a:p>
          <a:p>
            <a:endParaRPr lang="it-IT" sz="2800" dirty="0" smtClean="0">
              <a:latin typeface="+mj-lt"/>
            </a:endParaRPr>
          </a:p>
          <a:p>
            <a:endParaRPr lang="it-IT" sz="2800" dirty="0" smtClean="0">
              <a:latin typeface="+mj-lt"/>
            </a:endParaRPr>
          </a:p>
          <a:p>
            <a:r>
              <a:rPr lang="it-IT" sz="2800" u="sng" dirty="0" smtClean="0"/>
              <a:t>Opere che analizziamo</a:t>
            </a:r>
            <a:r>
              <a:rPr lang="it-IT" sz="2800" dirty="0" smtClean="0"/>
              <a:t>: le </a:t>
            </a:r>
            <a:r>
              <a:rPr lang="it-IT" sz="2800" b="1" i="1" dirty="0" smtClean="0"/>
              <a:t>Confessioni</a:t>
            </a:r>
            <a:r>
              <a:rPr lang="it-IT" sz="2800" dirty="0" smtClean="0"/>
              <a:t> (397-401), </a:t>
            </a:r>
            <a:r>
              <a:rPr lang="it-IT" sz="2800" b="1" i="1" dirty="0" smtClean="0"/>
              <a:t>La città di Dio</a:t>
            </a:r>
            <a:r>
              <a:rPr lang="it-IT" sz="2800" dirty="0" smtClean="0"/>
              <a:t> (413-26).</a:t>
            </a:r>
            <a:endParaRPr lang="it-IT" sz="2800" dirty="0">
              <a:latin typeface="+mj-lt"/>
            </a:endParaRPr>
          </a:p>
        </p:txBody>
      </p:sp>
      <p:pic>
        <p:nvPicPr>
          <p:cNvPr id="10242" name="Picture 2" descr="Visualizza immagine di origine"/>
          <p:cNvPicPr>
            <a:picLocks noChangeAspect="1" noChangeArrowheads="1"/>
          </p:cNvPicPr>
          <p:nvPr/>
        </p:nvPicPr>
        <p:blipFill>
          <a:blip r:embed="rId2" cstate="print"/>
          <a:srcRect l="12168" r="10133"/>
          <a:stretch>
            <a:fillRect/>
          </a:stretch>
        </p:blipFill>
        <p:spPr bwMode="auto">
          <a:xfrm>
            <a:off x="7286644" y="1000108"/>
            <a:ext cx="1643074" cy="321471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nvGraphicFramePr>
        <p:xfrm>
          <a:off x="357158" y="1428736"/>
          <a:ext cx="8501121" cy="3571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Visualizza immagine di origine"/>
          <p:cNvPicPr>
            <a:picLocks noChangeAspect="1" noChangeArrowheads="1"/>
          </p:cNvPicPr>
          <p:nvPr/>
        </p:nvPicPr>
        <p:blipFill>
          <a:blip r:embed="rId7" cstate="print"/>
          <a:srcRect/>
          <a:stretch>
            <a:fillRect/>
          </a:stretch>
        </p:blipFill>
        <p:spPr bwMode="auto">
          <a:xfrm>
            <a:off x="428596" y="4429132"/>
            <a:ext cx="1465597" cy="2071702"/>
          </a:xfrm>
          <a:prstGeom prst="rect">
            <a:avLst/>
          </a:prstGeom>
          <a:noFill/>
        </p:spPr>
      </p:pic>
      <p:pic>
        <p:nvPicPr>
          <p:cNvPr id="1028" name="Picture 4" descr="Visualizza immagine di origine"/>
          <p:cNvPicPr>
            <a:picLocks noChangeAspect="1" noChangeArrowheads="1"/>
          </p:cNvPicPr>
          <p:nvPr/>
        </p:nvPicPr>
        <p:blipFill>
          <a:blip r:embed="rId8" cstate="print"/>
          <a:srcRect/>
          <a:stretch>
            <a:fillRect/>
          </a:stretch>
        </p:blipFill>
        <p:spPr bwMode="auto">
          <a:xfrm>
            <a:off x="2000232" y="214290"/>
            <a:ext cx="1625157" cy="1924037"/>
          </a:xfrm>
          <a:prstGeom prst="rect">
            <a:avLst/>
          </a:prstGeom>
          <a:noFill/>
        </p:spPr>
      </p:pic>
      <p:pic>
        <p:nvPicPr>
          <p:cNvPr id="1030" name="Picture 6" descr="Visualizza immagine di origine"/>
          <p:cNvPicPr>
            <a:picLocks noChangeAspect="1" noChangeArrowheads="1"/>
          </p:cNvPicPr>
          <p:nvPr/>
        </p:nvPicPr>
        <p:blipFill>
          <a:blip r:embed="rId9" cstate="print"/>
          <a:srcRect/>
          <a:stretch>
            <a:fillRect/>
          </a:stretch>
        </p:blipFill>
        <p:spPr bwMode="auto">
          <a:xfrm>
            <a:off x="3929058" y="4286256"/>
            <a:ext cx="1500198" cy="2140143"/>
          </a:xfrm>
          <a:prstGeom prst="rect">
            <a:avLst/>
          </a:prstGeom>
          <a:noFill/>
        </p:spPr>
      </p:pic>
      <p:pic>
        <p:nvPicPr>
          <p:cNvPr id="1032" name="Picture 8" descr="Visualizza immagine di origine"/>
          <p:cNvPicPr>
            <a:picLocks noChangeAspect="1" noChangeArrowheads="1"/>
          </p:cNvPicPr>
          <p:nvPr/>
        </p:nvPicPr>
        <p:blipFill>
          <a:blip r:embed="rId10" cstate="print"/>
          <a:srcRect/>
          <a:stretch>
            <a:fillRect/>
          </a:stretch>
        </p:blipFill>
        <p:spPr bwMode="auto">
          <a:xfrm>
            <a:off x="4786314" y="642918"/>
            <a:ext cx="3428992" cy="1090419"/>
          </a:xfrm>
          <a:prstGeom prst="rect">
            <a:avLst/>
          </a:prstGeom>
          <a:noFill/>
        </p:spPr>
      </p:pic>
      <p:pic>
        <p:nvPicPr>
          <p:cNvPr id="1034" name="Picture 10" descr="Visualizza immagine di origine"/>
          <p:cNvPicPr>
            <a:picLocks noChangeAspect="1" noChangeArrowheads="1"/>
          </p:cNvPicPr>
          <p:nvPr/>
        </p:nvPicPr>
        <p:blipFill>
          <a:blip r:embed="rId11" cstate="print"/>
          <a:srcRect/>
          <a:stretch>
            <a:fillRect/>
          </a:stretch>
        </p:blipFill>
        <p:spPr bwMode="auto">
          <a:xfrm>
            <a:off x="7072330" y="4500570"/>
            <a:ext cx="1785950" cy="1785950"/>
          </a:xfrm>
          <a:prstGeom prst="rect">
            <a:avLst/>
          </a:prstGeom>
          <a:noFill/>
        </p:spPr>
      </p:pic>
      <p:sp>
        <p:nvSpPr>
          <p:cNvPr id="8" name="CasellaDiTesto 7"/>
          <p:cNvSpPr txBox="1"/>
          <p:nvPr/>
        </p:nvSpPr>
        <p:spPr>
          <a:xfrm>
            <a:off x="142844" y="214290"/>
            <a:ext cx="1643074" cy="584775"/>
          </a:xfrm>
          <a:prstGeom prst="rect">
            <a:avLst/>
          </a:prstGeom>
          <a:noFill/>
        </p:spPr>
        <p:txBody>
          <a:bodyPr wrap="square" rtlCol="0">
            <a:spAutoFit/>
          </a:bodyPr>
          <a:lstStyle/>
          <a:p>
            <a:r>
              <a:rPr lang="it-IT" sz="1600" b="1" dirty="0" smtClean="0"/>
              <a:t>DIFFUSIONE</a:t>
            </a:r>
          </a:p>
          <a:p>
            <a:r>
              <a:rPr lang="it-IT" sz="1600" b="1" dirty="0" smtClean="0"/>
              <a:t>CRISTIANESIMO</a:t>
            </a:r>
            <a:endParaRPr lang="it-IT" sz="16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57290" y="214290"/>
            <a:ext cx="5572164" cy="707886"/>
          </a:xfrm>
          <a:prstGeom prst="rect">
            <a:avLst/>
          </a:prstGeom>
          <a:noFill/>
        </p:spPr>
        <p:txBody>
          <a:bodyPr wrap="square" rtlCol="0">
            <a:spAutoFit/>
          </a:bodyPr>
          <a:lstStyle/>
          <a:p>
            <a:pPr algn="ctr"/>
            <a:r>
              <a:rPr lang="it-IT" sz="4000" b="1" dirty="0" smtClean="0"/>
              <a:t>IL PENSIERO</a:t>
            </a:r>
            <a:endParaRPr lang="it-IT" sz="4000" b="1" dirty="0"/>
          </a:p>
        </p:txBody>
      </p:sp>
      <p:sp>
        <p:nvSpPr>
          <p:cNvPr id="3" name="CasellaDiTesto 2"/>
          <p:cNvSpPr txBox="1"/>
          <p:nvPr/>
        </p:nvSpPr>
        <p:spPr>
          <a:xfrm>
            <a:off x="571472" y="928670"/>
            <a:ext cx="7858180" cy="3539430"/>
          </a:xfrm>
          <a:prstGeom prst="rect">
            <a:avLst/>
          </a:prstGeom>
          <a:noFill/>
        </p:spPr>
        <p:txBody>
          <a:bodyPr wrap="square" rtlCol="0">
            <a:spAutoFit/>
          </a:bodyPr>
          <a:lstStyle/>
          <a:p>
            <a:pPr algn="ctr"/>
            <a:r>
              <a:rPr lang="it-IT" sz="2800" u="sng" dirty="0" smtClean="0">
                <a:latin typeface="Book Antiqua" pitchFamily="18" charset="0"/>
              </a:rPr>
              <a:t>Agostino è un filosofo cristiano</a:t>
            </a:r>
          </a:p>
          <a:p>
            <a:endParaRPr lang="it-IT" sz="2800" dirty="0" smtClean="0">
              <a:latin typeface="Book Antiqua" pitchFamily="18" charset="0"/>
            </a:endParaRPr>
          </a:p>
          <a:p>
            <a:r>
              <a:rPr lang="it-IT" sz="2800" dirty="0" smtClean="0">
                <a:latin typeface="Book Antiqua" pitchFamily="18" charset="0"/>
              </a:rPr>
              <a:t>“</a:t>
            </a:r>
            <a:r>
              <a:rPr lang="it-IT" sz="2800" b="1" dirty="0" smtClean="0">
                <a:latin typeface="Book Antiqua" pitchFamily="18" charset="0"/>
              </a:rPr>
              <a:t>CONFESSIONI</a:t>
            </a:r>
            <a:r>
              <a:rPr lang="it-IT" sz="2800" dirty="0" smtClean="0">
                <a:latin typeface="Book Antiqua" pitchFamily="18" charset="0"/>
              </a:rPr>
              <a:t>”</a:t>
            </a:r>
          </a:p>
          <a:p>
            <a:pPr>
              <a:buFont typeface="Arial" pitchFamily="34" charset="0"/>
              <a:buChar char="•"/>
            </a:pPr>
            <a:r>
              <a:rPr lang="it-IT" sz="2800" dirty="0" smtClean="0">
                <a:latin typeface="Book Antiqua" pitchFamily="18" charset="0"/>
              </a:rPr>
              <a:t> Sono confessioni rivolte a Dio.</a:t>
            </a:r>
          </a:p>
          <a:p>
            <a:pPr>
              <a:buFont typeface="Arial" pitchFamily="34" charset="0"/>
              <a:buChar char="•"/>
            </a:pPr>
            <a:r>
              <a:rPr lang="it-IT" sz="2800" dirty="0" smtClean="0">
                <a:latin typeface="Book Antiqua" pitchFamily="18" charset="0"/>
              </a:rPr>
              <a:t> Opera </a:t>
            </a:r>
            <a:r>
              <a:rPr lang="it-IT" sz="2800" b="1" dirty="0" smtClean="0">
                <a:solidFill>
                  <a:srgbClr val="FF0000"/>
                </a:solidFill>
                <a:latin typeface="Book Antiqua" pitchFamily="18" charset="0"/>
              </a:rPr>
              <a:t>autobiografica</a:t>
            </a:r>
            <a:r>
              <a:rPr lang="it-IT" sz="2800" dirty="0" smtClean="0">
                <a:latin typeface="Book Antiqua" pitchFamily="18" charset="0"/>
              </a:rPr>
              <a:t>, </a:t>
            </a:r>
            <a:r>
              <a:rPr lang="it-IT" sz="2800" b="1" dirty="0" smtClean="0">
                <a:latin typeface="Book Antiqua" pitchFamily="18" charset="0"/>
              </a:rPr>
              <a:t>introspettiva</a:t>
            </a:r>
            <a:r>
              <a:rPr lang="it-IT" sz="2800" dirty="0" smtClean="0">
                <a:latin typeface="Book Antiqua" pitchFamily="18" charset="0"/>
              </a:rPr>
              <a:t>, che segue l’evoluzione spirituale di Agostino.</a:t>
            </a:r>
          </a:p>
          <a:p>
            <a:pPr>
              <a:buFont typeface="Arial" pitchFamily="34" charset="0"/>
              <a:buChar char="•"/>
            </a:pPr>
            <a:r>
              <a:rPr lang="it-IT" sz="2800" dirty="0" smtClean="0">
                <a:latin typeface="Book Antiqua" pitchFamily="18" charset="0"/>
              </a:rPr>
              <a:t> Il cammino verso la fede di Agostino è stato </a:t>
            </a:r>
            <a:r>
              <a:rPr lang="it-IT" sz="2800" b="1" dirty="0" smtClean="0">
                <a:latin typeface="Book Antiqua" pitchFamily="18" charset="0"/>
              </a:rPr>
              <a:t>arduo</a:t>
            </a:r>
            <a:r>
              <a:rPr lang="it-IT" sz="2800" dirty="0" smtClean="0">
                <a:latin typeface="Book Antiqua" pitchFamily="18" charset="0"/>
              </a:rPr>
              <a:t>, pieno di conflitti interiori</a:t>
            </a:r>
          </a:p>
        </p:txBody>
      </p:sp>
      <p:sp>
        <p:nvSpPr>
          <p:cNvPr id="4" name="Rettangolo 3"/>
          <p:cNvSpPr/>
          <p:nvPr/>
        </p:nvSpPr>
        <p:spPr>
          <a:xfrm rot="21133261">
            <a:off x="3936563" y="4588874"/>
            <a:ext cx="4572000" cy="1477328"/>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it-IT" dirty="0" smtClean="0"/>
              <a:t>“Ed io, miserabile fin dall’adolescenza, anzi miserabile proprio al principio dell’adolescenza, ti avevo domandato anche la castità, ma in questi termini: «Dammi castità e continenza; non però subito»”</a:t>
            </a:r>
            <a:endParaRPr lang="it-IT" dirty="0"/>
          </a:p>
        </p:txBody>
      </p:sp>
      <p:pic>
        <p:nvPicPr>
          <p:cNvPr id="5" name="Picture 2" descr="Visualizza immagine di origine"/>
          <p:cNvPicPr>
            <a:picLocks noChangeAspect="1" noChangeArrowheads="1"/>
          </p:cNvPicPr>
          <p:nvPr/>
        </p:nvPicPr>
        <p:blipFill>
          <a:blip r:embed="rId2" cstate="print"/>
          <a:srcRect/>
          <a:stretch>
            <a:fillRect/>
          </a:stretch>
        </p:blipFill>
        <p:spPr bwMode="auto">
          <a:xfrm>
            <a:off x="7358082" y="428604"/>
            <a:ext cx="1340391" cy="207170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Text Box 8"/>
          <p:cNvSpPr txBox="1">
            <a:spLocks noChangeArrowheads="1"/>
          </p:cNvSpPr>
          <p:nvPr/>
        </p:nvSpPr>
        <p:spPr bwMode="auto">
          <a:xfrm>
            <a:off x="928662" y="714356"/>
            <a:ext cx="1857360" cy="342900"/>
          </a:xfrm>
          <a:prstGeom prst="rect">
            <a:avLst/>
          </a:prstGeom>
          <a:solidFill>
            <a:srgbClr val="FFC000"/>
          </a:solidFill>
          <a:ln w="9525">
            <a:solidFill>
              <a:srgbClr val="000000"/>
            </a:solidFill>
            <a:miter lim="800000"/>
            <a:headEnd/>
            <a:tailEnd/>
          </a:ln>
          <a:effectLst>
            <a:outerShdw dist="107763" dir="81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RELIGIONE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9" name="Text Box 7"/>
          <p:cNvSpPr txBox="1">
            <a:spLocks noChangeArrowheads="1"/>
          </p:cNvSpPr>
          <p:nvPr/>
        </p:nvSpPr>
        <p:spPr bwMode="auto">
          <a:xfrm>
            <a:off x="5857884" y="714356"/>
            <a:ext cx="1914528" cy="342900"/>
          </a:xfrm>
          <a:prstGeom prst="rect">
            <a:avLst/>
          </a:prstGeom>
          <a:solidFill>
            <a:srgbClr val="92D050"/>
          </a:solidFill>
          <a:ln w="9525">
            <a:solidFill>
              <a:srgbClr val="000000"/>
            </a:solidFill>
            <a:miter lim="800000"/>
            <a:headEnd/>
            <a:tailEnd/>
          </a:ln>
          <a:effectLst>
            <a:outerShdw dist="107763" dir="81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FILOSOFIA</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8" name="Text Box 6"/>
          <p:cNvSpPr txBox="1">
            <a:spLocks noChangeArrowheads="1"/>
          </p:cNvSpPr>
          <p:nvPr/>
        </p:nvSpPr>
        <p:spPr bwMode="auto">
          <a:xfrm>
            <a:off x="571472" y="2357430"/>
            <a:ext cx="3143272" cy="135732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C’è già qualcosa in cui credere, una verità che viene data direttamente da Dio (rivelata)</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7" name="Text Box 5"/>
          <p:cNvSpPr txBox="1">
            <a:spLocks noChangeArrowheads="1"/>
          </p:cNvSpPr>
          <p:nvPr/>
        </p:nvSpPr>
        <p:spPr bwMode="auto">
          <a:xfrm>
            <a:off x="5072066" y="1357298"/>
            <a:ext cx="3328998" cy="10715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Si pone delle domande. È una ricerca continua della verità.</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6" name="Text Box 4"/>
          <p:cNvSpPr txBox="1">
            <a:spLocks noChangeArrowheads="1"/>
          </p:cNvSpPr>
          <p:nvPr/>
        </p:nvSpPr>
        <p:spPr bwMode="auto">
          <a:xfrm>
            <a:off x="5143504" y="2571744"/>
            <a:ext cx="3286148" cy="7858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È filosofo chi RAGIONA con la propria testa</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5" name="Text Box 3"/>
          <p:cNvSpPr txBox="1">
            <a:spLocks noChangeArrowheads="1"/>
          </p:cNvSpPr>
          <p:nvPr/>
        </p:nvSpPr>
        <p:spPr bwMode="auto">
          <a:xfrm>
            <a:off x="571472" y="1357298"/>
            <a:ext cx="2714644" cy="85725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Si chiede di aver FEDE</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Text Box 2"/>
          <p:cNvSpPr txBox="1">
            <a:spLocks noChangeArrowheads="1"/>
          </p:cNvSpPr>
          <p:nvPr/>
        </p:nvSpPr>
        <p:spPr bwMode="auto">
          <a:xfrm>
            <a:off x="3214678" y="3929066"/>
            <a:ext cx="2514600" cy="785818"/>
          </a:xfrm>
          <a:prstGeom prst="rect">
            <a:avLst/>
          </a:prstGeom>
          <a:gradFill rotWithShape="1">
            <a:gsLst>
              <a:gs pos="0">
                <a:srgbClr val="92D050"/>
              </a:gs>
              <a:gs pos="100000">
                <a:srgbClr val="FFC000"/>
              </a:gs>
            </a:gsLst>
            <a:lin ang="0" scaled="1"/>
          </a:gradFill>
          <a:ln w="9525">
            <a:solidFill>
              <a:srgbClr val="000000"/>
            </a:solidFill>
            <a:miter lim="800000"/>
            <a:headEnd/>
            <a:tailEnd/>
          </a:ln>
          <a:effectLst>
            <a:outerShdw dist="107763" dir="81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FILOSOFIA CRISTIANA</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3" name="Text Box 1"/>
          <p:cNvSpPr txBox="1">
            <a:spLocks noChangeArrowheads="1"/>
          </p:cNvSpPr>
          <p:nvPr/>
        </p:nvSpPr>
        <p:spPr bwMode="auto">
          <a:xfrm>
            <a:off x="1285852" y="5000636"/>
            <a:ext cx="6715172" cy="10715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Si ha FEDE nella verità rivelata e non la si mette in discussione. La RAGIONE viene usata per </a:t>
            </a:r>
            <a:r>
              <a:rPr kumimoji="0" lang="it-IT" sz="2000" b="1"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comprendere</a:t>
            </a:r>
            <a:r>
              <a:rPr kumimoji="0" lang="it-IT" sz="2000" b="1" i="0" u="none" strike="noStrike" cap="none" normalizeH="0" dirty="0" smtClean="0">
                <a:ln>
                  <a:noFill/>
                </a:ln>
                <a:solidFill>
                  <a:schemeClr val="tx1"/>
                </a:solidFill>
                <a:effectLst/>
                <a:latin typeface="Arial" pitchFamily="34" charset="0"/>
                <a:ea typeface="Cambria" pitchFamily="18" charset="0"/>
                <a:cs typeface="Times New Roman" pitchFamily="18" charset="0"/>
              </a:rPr>
              <a:t> e spiegare</a:t>
            </a:r>
            <a:r>
              <a:rPr kumimoji="0" lang="it-IT" sz="2000" b="1"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 questa verità già data</a:t>
            </a:r>
            <a:r>
              <a:rPr kumimoji="0" lang="it-IT" sz="2000" b="0" i="0"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204" name="Rectangle 12"/>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07" name="Rectangle 1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09" name="Rectangle 1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11" name="Rectangle 1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15" name="Rectangle 2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285728"/>
            <a:ext cx="5572164" cy="707886"/>
          </a:xfrm>
          <a:prstGeom prst="rect">
            <a:avLst/>
          </a:prstGeom>
          <a:noFill/>
        </p:spPr>
        <p:txBody>
          <a:bodyPr wrap="square" rtlCol="0">
            <a:spAutoFit/>
          </a:bodyPr>
          <a:lstStyle/>
          <a:p>
            <a:pPr algn="ctr"/>
            <a:r>
              <a:rPr lang="it-IT" sz="4000" b="1" dirty="0" smtClean="0"/>
              <a:t>RAGIONE E FEDE</a:t>
            </a:r>
            <a:endParaRPr lang="it-IT" sz="4000" b="1" dirty="0"/>
          </a:p>
        </p:txBody>
      </p:sp>
      <p:sp>
        <p:nvSpPr>
          <p:cNvPr id="3" name="CasellaDiTesto 2"/>
          <p:cNvSpPr txBox="1"/>
          <p:nvPr/>
        </p:nvSpPr>
        <p:spPr>
          <a:xfrm>
            <a:off x="500034" y="3571876"/>
            <a:ext cx="8286776" cy="954107"/>
          </a:xfrm>
          <a:prstGeom prst="rect">
            <a:avLst/>
          </a:prstGeom>
          <a:noFill/>
        </p:spPr>
        <p:txBody>
          <a:bodyPr wrap="square" rtlCol="0">
            <a:spAutoFit/>
          </a:bodyPr>
          <a:lstStyle/>
          <a:p>
            <a:r>
              <a:rPr lang="it-IT" sz="2800" dirty="0" smtClean="0"/>
              <a:t>In Agostino </a:t>
            </a:r>
            <a:r>
              <a:rPr lang="it-IT" sz="2800" cap="small" dirty="0" smtClean="0"/>
              <a:t>fede</a:t>
            </a:r>
            <a:r>
              <a:rPr lang="it-IT" sz="2800" dirty="0" smtClean="0"/>
              <a:t> e </a:t>
            </a:r>
            <a:r>
              <a:rPr lang="it-IT" sz="2800" cap="small" dirty="0" smtClean="0"/>
              <a:t>ragione</a:t>
            </a:r>
            <a:r>
              <a:rPr lang="it-IT" sz="2800" dirty="0" smtClean="0"/>
              <a:t> sono strettamente </a:t>
            </a:r>
            <a:r>
              <a:rPr lang="it-IT" sz="2800" b="1" dirty="0" smtClean="0"/>
              <a:t>unite</a:t>
            </a:r>
            <a:r>
              <a:rPr lang="it-IT" sz="2800" dirty="0" smtClean="0"/>
              <a:t> e non si possono staccare. </a:t>
            </a:r>
          </a:p>
        </p:txBody>
      </p:sp>
      <p:sp>
        <p:nvSpPr>
          <p:cNvPr id="4" name="CasellaDiTesto 3"/>
          <p:cNvSpPr txBox="1"/>
          <p:nvPr/>
        </p:nvSpPr>
        <p:spPr>
          <a:xfrm>
            <a:off x="714348" y="5500702"/>
            <a:ext cx="7929618"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3600" b="1" dirty="0" smtClean="0"/>
              <a:t>“credi per capire e capisci per credere”</a:t>
            </a:r>
          </a:p>
        </p:txBody>
      </p:sp>
      <p:pic>
        <p:nvPicPr>
          <p:cNvPr id="7170" name="Picture 2" descr="Visualizza immagine di origine"/>
          <p:cNvPicPr>
            <a:picLocks noChangeAspect="1" noChangeArrowheads="1"/>
          </p:cNvPicPr>
          <p:nvPr/>
        </p:nvPicPr>
        <p:blipFill>
          <a:blip r:embed="rId2" cstate="print"/>
          <a:srcRect/>
          <a:stretch>
            <a:fillRect/>
          </a:stretch>
        </p:blipFill>
        <p:spPr bwMode="auto">
          <a:xfrm>
            <a:off x="3000364" y="1000108"/>
            <a:ext cx="2828925" cy="221932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285728"/>
            <a:ext cx="5572164" cy="707886"/>
          </a:xfrm>
          <a:prstGeom prst="rect">
            <a:avLst/>
          </a:prstGeom>
          <a:noFill/>
        </p:spPr>
        <p:txBody>
          <a:bodyPr wrap="square" rtlCol="0">
            <a:spAutoFit/>
          </a:bodyPr>
          <a:lstStyle/>
          <a:p>
            <a:pPr algn="ctr"/>
            <a:r>
              <a:rPr lang="it-IT" sz="4000" b="1" dirty="0" smtClean="0"/>
              <a:t>RAGIONE E FEDE</a:t>
            </a:r>
            <a:endParaRPr lang="it-IT" sz="4000" b="1" dirty="0"/>
          </a:p>
        </p:txBody>
      </p:sp>
      <p:sp>
        <p:nvSpPr>
          <p:cNvPr id="3" name="CasellaDiTesto 2"/>
          <p:cNvSpPr txBox="1"/>
          <p:nvPr/>
        </p:nvSpPr>
        <p:spPr>
          <a:xfrm>
            <a:off x="285720" y="1285860"/>
            <a:ext cx="8643998" cy="1384995"/>
          </a:xfrm>
          <a:prstGeom prst="rect">
            <a:avLst/>
          </a:prstGeom>
          <a:noFill/>
        </p:spPr>
        <p:txBody>
          <a:bodyPr wrap="square" rtlCol="0">
            <a:spAutoFit/>
          </a:bodyPr>
          <a:lstStyle/>
          <a:p>
            <a:r>
              <a:rPr lang="it-IT" sz="2800" dirty="0" smtClean="0"/>
              <a:t>Fede e ragione devono collaborare e sono </a:t>
            </a:r>
            <a:r>
              <a:rPr lang="it-IT" sz="2800" b="1" dirty="0" smtClean="0"/>
              <a:t>complementari</a:t>
            </a:r>
          </a:p>
          <a:p>
            <a:endParaRPr lang="it-IT" sz="2800" dirty="0" smtClean="0"/>
          </a:p>
          <a:p>
            <a:pPr lvl="0"/>
            <a:endParaRPr lang="it-IT" sz="2800" dirty="0" smtClean="0"/>
          </a:p>
        </p:txBody>
      </p:sp>
      <p:sp>
        <p:nvSpPr>
          <p:cNvPr id="4" name="CasellaDiTesto 3"/>
          <p:cNvSpPr txBox="1"/>
          <p:nvPr/>
        </p:nvSpPr>
        <p:spPr>
          <a:xfrm>
            <a:off x="214282" y="2071678"/>
            <a:ext cx="4500594" cy="440120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it-IT" sz="2800" b="1" u="sng" dirty="0" smtClean="0"/>
              <a:t>Per capire è necessario credere</a:t>
            </a:r>
            <a:r>
              <a:rPr lang="it-IT" sz="2800" dirty="0" smtClean="0"/>
              <a:t>: </a:t>
            </a:r>
            <a:r>
              <a:rPr lang="it-IT" sz="2800" i="1" dirty="0" smtClean="0"/>
              <a:t>per far filosofia</a:t>
            </a:r>
            <a:r>
              <a:rPr lang="it-IT" sz="2800" dirty="0" smtClean="0"/>
              <a:t> (capire) e trovare la verità </a:t>
            </a:r>
            <a:r>
              <a:rPr lang="it-IT" sz="2800" i="1" dirty="0" smtClean="0"/>
              <a:t>è necessario avere la fede</a:t>
            </a:r>
            <a:r>
              <a:rPr lang="it-IT" sz="2800" dirty="0" smtClean="0"/>
              <a:t> (credere) </a:t>
            </a:r>
            <a:r>
              <a:rPr lang="it-IT" sz="2800" dirty="0" smtClean="0">
                <a:sym typeface="Wingdings" pitchFamily="2" charset="2"/>
              </a:rPr>
              <a:t></a:t>
            </a:r>
            <a:r>
              <a:rPr lang="it-IT" sz="2800" dirty="0" smtClean="0"/>
              <a:t> solo la fede in Dio ci può indicare la giusta strada da seguire (</a:t>
            </a:r>
            <a:r>
              <a:rPr lang="it-IT" sz="2800" b="1" i="1" dirty="0" smtClean="0"/>
              <a:t>la fede stimola, promuove l’intelligenza, predispone alla comprensione</a:t>
            </a:r>
            <a:r>
              <a:rPr lang="it-IT" sz="2800" dirty="0" smtClean="0"/>
              <a:t>).</a:t>
            </a:r>
          </a:p>
        </p:txBody>
      </p:sp>
      <p:sp>
        <p:nvSpPr>
          <p:cNvPr id="5" name="CasellaDiTesto 4"/>
          <p:cNvSpPr txBox="1"/>
          <p:nvPr/>
        </p:nvSpPr>
        <p:spPr>
          <a:xfrm>
            <a:off x="4929190" y="2025908"/>
            <a:ext cx="4000528" cy="440120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it-IT" sz="2800" b="1" u="sng" dirty="0" smtClean="0"/>
              <a:t>Per credere bisogna capire</a:t>
            </a:r>
            <a:r>
              <a:rPr lang="it-IT" sz="2800" dirty="0" smtClean="0"/>
              <a:t>: per avere </a:t>
            </a:r>
            <a:r>
              <a:rPr lang="it-IT" sz="2800" i="1" dirty="0" smtClean="0"/>
              <a:t>una fede senza dubbi, più solida,</a:t>
            </a:r>
            <a:r>
              <a:rPr lang="it-IT" sz="2800" dirty="0" smtClean="0"/>
              <a:t> è necessario </a:t>
            </a:r>
            <a:r>
              <a:rPr lang="it-IT" sz="2800" i="1" dirty="0" smtClean="0"/>
              <a:t>cercare di capire</a:t>
            </a:r>
            <a:r>
              <a:rPr lang="it-IT" sz="2800" dirty="0" smtClean="0"/>
              <a:t>, perché l’uomo è un essere razionale – dote donataci da Dio – e ha bisogno di “spiegarsi” le cose (</a:t>
            </a:r>
            <a:r>
              <a:rPr lang="it-IT" sz="2800" b="1" i="1" dirty="0" smtClean="0"/>
              <a:t>la filosofia rende più forte la fede</a:t>
            </a:r>
            <a:r>
              <a:rPr lang="it-IT" sz="2800" dirty="0" smtClean="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43042" y="214290"/>
            <a:ext cx="5572164" cy="1323439"/>
          </a:xfrm>
          <a:prstGeom prst="rect">
            <a:avLst/>
          </a:prstGeom>
          <a:noFill/>
        </p:spPr>
        <p:txBody>
          <a:bodyPr wrap="square" rtlCol="0">
            <a:spAutoFit/>
          </a:bodyPr>
          <a:lstStyle/>
          <a:p>
            <a:pPr algn="ctr"/>
            <a:r>
              <a:rPr lang="it-IT" sz="4000" b="1" dirty="0" smtClean="0"/>
              <a:t>LA LOTTA INTERIORE – il conflitto delle volontà</a:t>
            </a:r>
            <a:endParaRPr lang="it-IT" sz="4000" b="1" dirty="0"/>
          </a:p>
        </p:txBody>
      </p:sp>
      <p:sp>
        <p:nvSpPr>
          <p:cNvPr id="3" name="CasellaDiTesto 2"/>
          <p:cNvSpPr txBox="1"/>
          <p:nvPr/>
        </p:nvSpPr>
        <p:spPr>
          <a:xfrm>
            <a:off x="357158" y="1571612"/>
            <a:ext cx="8429684" cy="4154984"/>
          </a:xfrm>
          <a:prstGeom prst="rect">
            <a:avLst/>
          </a:prstGeom>
          <a:noFill/>
        </p:spPr>
        <p:txBody>
          <a:bodyPr wrap="square" rtlCol="0">
            <a:spAutoFit/>
          </a:bodyPr>
          <a:lstStyle/>
          <a:p>
            <a:pPr algn="just"/>
            <a:r>
              <a:rPr lang="it-IT" sz="2400" b="1" dirty="0" smtClean="0"/>
              <a:t>“</a:t>
            </a:r>
            <a:r>
              <a:rPr lang="it-IT" sz="2400" dirty="0" smtClean="0"/>
              <a:t>Qual è l’origine di questa assurdità? e quale la causa? </a:t>
            </a:r>
            <a:r>
              <a:rPr lang="it-IT" sz="2400" u="sng" dirty="0" smtClean="0"/>
              <a:t>Lo spirito comanda al corpo, e subito gli si presta ubbidienza; lo spirito comanda a se stesso, e incontra resistenza</a:t>
            </a:r>
            <a:r>
              <a:rPr lang="it-IT" sz="2400" dirty="0" smtClean="0"/>
              <a:t>. Lo spirito comanda alla mano di muoversi, e il movimento avviene così facilmente, che non si riesce quasi a distinguere il comando dall’esecuzione, benché lo spirito sia spirito, la mano invece corpo.</a:t>
            </a:r>
          </a:p>
          <a:p>
            <a:pPr algn="just"/>
            <a:r>
              <a:rPr lang="it-IT" sz="2400" dirty="0" smtClean="0"/>
              <a:t>Lo spirito comanda allo spirito di volere, non è un altro spirito, eppure non esegue. Qual è l’origine di quest’assurdità? e quale la causa? Lo spirito, dico, comanda di volere, non comanderebbe se non volesse, eppure non esegue il suo comando. </a:t>
            </a:r>
            <a:r>
              <a:rPr lang="it-IT" sz="2400" u="sng" dirty="0" smtClean="0"/>
              <a:t>In verità non vuole del tutto</a:t>
            </a:r>
            <a:r>
              <a:rPr lang="it-IT" sz="2400" dirty="0" smtClean="0"/>
              <a:t>, quindi non comanda del tutto.</a:t>
            </a:r>
          </a:p>
        </p:txBody>
      </p:sp>
      <p:pic>
        <p:nvPicPr>
          <p:cNvPr id="6146" name="Picture 2" descr="Visualizza immagine di origine"/>
          <p:cNvPicPr>
            <a:picLocks noChangeAspect="1" noChangeArrowheads="1"/>
          </p:cNvPicPr>
          <p:nvPr/>
        </p:nvPicPr>
        <p:blipFill>
          <a:blip r:embed="rId2" cstate="print"/>
          <a:srcRect t="21780"/>
          <a:stretch>
            <a:fillRect/>
          </a:stretch>
        </p:blipFill>
        <p:spPr bwMode="auto">
          <a:xfrm>
            <a:off x="1857356" y="5643578"/>
            <a:ext cx="5429250" cy="121442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43042" y="214290"/>
            <a:ext cx="5572164" cy="1323439"/>
          </a:xfrm>
          <a:prstGeom prst="rect">
            <a:avLst/>
          </a:prstGeom>
          <a:noFill/>
        </p:spPr>
        <p:txBody>
          <a:bodyPr wrap="square" rtlCol="0">
            <a:spAutoFit/>
          </a:bodyPr>
          <a:lstStyle/>
          <a:p>
            <a:pPr algn="ctr"/>
            <a:r>
              <a:rPr lang="it-IT" sz="4000" b="1" dirty="0" smtClean="0"/>
              <a:t>LA LOTTA INTERIORE – il conflitto delle volontà</a:t>
            </a:r>
            <a:endParaRPr lang="it-IT" sz="4000" b="1" dirty="0"/>
          </a:p>
        </p:txBody>
      </p:sp>
      <p:sp>
        <p:nvSpPr>
          <p:cNvPr id="3" name="CasellaDiTesto 2"/>
          <p:cNvSpPr txBox="1"/>
          <p:nvPr/>
        </p:nvSpPr>
        <p:spPr>
          <a:xfrm>
            <a:off x="357158" y="1571612"/>
            <a:ext cx="8429684" cy="5262979"/>
          </a:xfrm>
          <a:prstGeom prst="rect">
            <a:avLst/>
          </a:prstGeom>
          <a:noFill/>
        </p:spPr>
        <p:txBody>
          <a:bodyPr wrap="square" rtlCol="0">
            <a:spAutoFit/>
          </a:bodyPr>
          <a:lstStyle/>
          <a:p>
            <a:pPr algn="just"/>
            <a:r>
              <a:rPr lang="it-IT" sz="2400" dirty="0" smtClean="0"/>
              <a:t>Comanda solo per quel tanto che vuole, e il comando non si esegue per quel tanto che non vuole, poiché la volontà comanda di volere, e non ad altri, ma a se stessa. E poiché non comanda tutta intera, non avviene ciò che comanda; </a:t>
            </a:r>
            <a:r>
              <a:rPr lang="it-IT" sz="2400" u="sng" dirty="0" smtClean="0"/>
              <a:t>se infatti fosse intera, non si comanderebbe di essere, poiché già sarebbe</a:t>
            </a:r>
            <a:r>
              <a:rPr lang="it-IT" sz="2400" dirty="0" smtClean="0"/>
              <a:t>.</a:t>
            </a:r>
          </a:p>
          <a:p>
            <a:pPr algn="just"/>
            <a:r>
              <a:rPr lang="it-IT" sz="2400" dirty="0" smtClean="0"/>
              <a:t>Non è dunque un’assurdità quella di volere in parte, e in parte non volere; è piuttosto </a:t>
            </a:r>
            <a:r>
              <a:rPr lang="it-IT" sz="2400" u="sng" dirty="0" smtClean="0"/>
              <a:t>una malattia dello spirito</a:t>
            </a:r>
            <a:r>
              <a:rPr lang="it-IT" sz="2400" dirty="0" smtClean="0"/>
              <a:t>, sollevato dalla verità ma non raddrizzato del tutto perché accasciato dal peso dell’abitudine. E sono due volontà, poiché nessuna è completa e ciò che è assente dall’una è presente nell’altra. […]</a:t>
            </a:r>
          </a:p>
          <a:p>
            <a:pPr algn="just"/>
            <a:r>
              <a:rPr lang="it-IT" sz="2400" dirty="0" smtClean="0"/>
              <a:t>“Ero io che volevo, io che non volevo: ero proprio io che né volevo pienamente, né rifiutavo pienamente. Perciò lottavo con me stesso e mi straziavo da me stesso”</a:t>
            </a:r>
          </a:p>
          <a:p>
            <a:pPr algn="r"/>
            <a:r>
              <a:rPr lang="it-IT" sz="2400" i="1" dirty="0" smtClean="0"/>
              <a:t>Confessioni</a:t>
            </a:r>
            <a:r>
              <a:rPr lang="it-IT" sz="2400" dirty="0" smtClean="0"/>
              <a:t>, IX, 21</a:t>
            </a:r>
            <a:endParaRPr lang="it-IT"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214290"/>
            <a:ext cx="5572164" cy="1323439"/>
          </a:xfrm>
          <a:prstGeom prst="rect">
            <a:avLst/>
          </a:prstGeom>
          <a:noFill/>
        </p:spPr>
        <p:txBody>
          <a:bodyPr wrap="square" rtlCol="0">
            <a:spAutoFit/>
          </a:bodyPr>
          <a:lstStyle/>
          <a:p>
            <a:pPr algn="ctr"/>
            <a:r>
              <a:rPr lang="it-IT" sz="4000" b="1" dirty="0" smtClean="0"/>
              <a:t>IL PROBLEMA DELLA CREAZIONE E DEL TEMPO</a:t>
            </a:r>
            <a:endParaRPr lang="it-IT" sz="4000" b="1" dirty="0"/>
          </a:p>
        </p:txBody>
      </p:sp>
      <p:sp>
        <p:nvSpPr>
          <p:cNvPr id="3" name="CasellaDiTesto 2"/>
          <p:cNvSpPr txBox="1"/>
          <p:nvPr/>
        </p:nvSpPr>
        <p:spPr>
          <a:xfrm>
            <a:off x="857224" y="1571612"/>
            <a:ext cx="6357982"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b="1" dirty="0" smtClean="0"/>
              <a:t>Dio è il creatore di tutto</a:t>
            </a:r>
            <a:r>
              <a:rPr lang="it-IT" sz="2800" dirty="0" smtClean="0"/>
              <a:t>. Prima non c’era </a:t>
            </a:r>
            <a:r>
              <a:rPr lang="it-IT" sz="2800" b="1" dirty="0" smtClean="0"/>
              <a:t>nulla</a:t>
            </a:r>
            <a:r>
              <a:rPr lang="it-IT" sz="2800" dirty="0" smtClean="0"/>
              <a:t> (come direbbero i filosofi del tempo, Dio ha creato il mondo </a:t>
            </a:r>
            <a:r>
              <a:rPr lang="it-IT" sz="2800" i="1" dirty="0" smtClean="0"/>
              <a:t>ex nihilo</a:t>
            </a:r>
            <a:r>
              <a:rPr lang="it-IT" sz="2800" dirty="0" smtClean="0"/>
              <a:t>): poi Dio ha creato il mondo attraverso la </a:t>
            </a:r>
            <a:r>
              <a:rPr lang="it-IT" sz="2800" b="1" dirty="0" smtClean="0"/>
              <a:t>Parola</a:t>
            </a:r>
            <a:r>
              <a:rPr lang="it-IT" sz="2800" dirty="0" smtClean="0"/>
              <a:t>. </a:t>
            </a:r>
            <a:endParaRPr lang="it-IT" sz="2800" dirty="0"/>
          </a:p>
        </p:txBody>
      </p:sp>
      <p:sp>
        <p:nvSpPr>
          <p:cNvPr id="4" name="Rettangolo 3"/>
          <p:cNvSpPr/>
          <p:nvPr/>
        </p:nvSpPr>
        <p:spPr>
          <a:xfrm>
            <a:off x="1214414" y="4286256"/>
            <a:ext cx="4572000" cy="95410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it-IT" sz="2800" i="1" dirty="0" smtClean="0"/>
              <a:t>Ma che cosa faceva Dio </a:t>
            </a:r>
            <a:r>
              <a:rPr lang="it-IT" sz="2800" i="1" u="sng" dirty="0" smtClean="0"/>
              <a:t>prima</a:t>
            </a:r>
            <a:r>
              <a:rPr lang="it-IT" sz="2800" i="1" dirty="0" smtClean="0"/>
              <a:t> di creare il cielo e la terra?</a:t>
            </a:r>
            <a:endParaRPr lang="it-IT" sz="2800" dirty="0"/>
          </a:p>
        </p:txBody>
      </p:sp>
      <p:pic>
        <p:nvPicPr>
          <p:cNvPr id="5122" name="Picture 2" descr="Visualizza immagine di origine"/>
          <p:cNvPicPr>
            <a:picLocks noChangeAspect="1" noChangeArrowheads="1"/>
          </p:cNvPicPr>
          <p:nvPr/>
        </p:nvPicPr>
        <p:blipFill>
          <a:blip r:embed="rId2" cstate="print"/>
          <a:srcRect/>
          <a:stretch>
            <a:fillRect/>
          </a:stretch>
        </p:blipFill>
        <p:spPr bwMode="auto">
          <a:xfrm>
            <a:off x="6643702" y="3000372"/>
            <a:ext cx="2287410" cy="3181340"/>
          </a:xfrm>
          <a:prstGeom prst="rect">
            <a:avLst/>
          </a:prstGeom>
          <a:noFill/>
        </p:spPr>
      </p:pic>
      <p:sp>
        <p:nvSpPr>
          <p:cNvPr id="6" name="Rettangolo 5"/>
          <p:cNvSpPr/>
          <p:nvPr/>
        </p:nvSpPr>
        <p:spPr>
          <a:xfrm>
            <a:off x="1214414" y="5429264"/>
            <a:ext cx="4572000" cy="646331"/>
          </a:xfrm>
          <a:prstGeom prst="rect">
            <a:avLst/>
          </a:prstGeom>
        </p:spPr>
        <p:txBody>
          <a:bodyPr>
            <a:spAutoFit/>
          </a:bodyPr>
          <a:lstStyle/>
          <a:p>
            <a:r>
              <a:rPr lang="it-IT" dirty="0" smtClean="0"/>
              <a:t>"Dio stava preparando l'Inferno per le persone che vogliono indagare cose troppo profonde“…</a:t>
            </a:r>
            <a:endParaRPr 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214290"/>
            <a:ext cx="5572164" cy="1323439"/>
          </a:xfrm>
          <a:prstGeom prst="rect">
            <a:avLst/>
          </a:prstGeom>
          <a:noFill/>
        </p:spPr>
        <p:txBody>
          <a:bodyPr wrap="square" rtlCol="0">
            <a:spAutoFit/>
          </a:bodyPr>
          <a:lstStyle/>
          <a:p>
            <a:pPr algn="ctr"/>
            <a:r>
              <a:rPr lang="it-IT" sz="4000" b="1" dirty="0" smtClean="0"/>
              <a:t>IL PROBLEMA DELLA CREAZIONE E DEL TEMPO</a:t>
            </a:r>
            <a:endParaRPr lang="it-IT" sz="4000" b="1" dirty="0"/>
          </a:p>
        </p:txBody>
      </p:sp>
      <p:sp>
        <p:nvSpPr>
          <p:cNvPr id="3" name="CasellaDiTesto 2"/>
          <p:cNvSpPr txBox="1"/>
          <p:nvPr/>
        </p:nvSpPr>
        <p:spPr>
          <a:xfrm>
            <a:off x="714348" y="1571612"/>
            <a:ext cx="7643866" cy="48320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2800" dirty="0" smtClean="0"/>
              <a:t>“Se qualcuno con vuoto pensiero va vagando per immagini nei tempi passati e si meraviglia che Tu, Dio, che tutto puoi, tutto crei e tutto tieni, creatore del cielo e della terra, </a:t>
            </a:r>
            <a:r>
              <a:rPr lang="it-IT" sz="2800" b="1" dirty="0" smtClean="0"/>
              <a:t>ti sia astenuto da un’opera tanto grande per un gran numero di secoli</a:t>
            </a:r>
            <a:r>
              <a:rPr lang="it-IT" sz="2800" dirty="0" smtClean="0"/>
              <a:t>, si svegli e si renda conto che il suo stupore è falso. Come potevano passare innumerevoli secoli, </a:t>
            </a:r>
            <a:r>
              <a:rPr lang="it-IT" sz="2800" b="1" dirty="0" smtClean="0"/>
              <a:t>se Tu non li avessi creati</a:t>
            </a:r>
            <a:r>
              <a:rPr lang="it-IT" sz="2800" dirty="0" smtClean="0"/>
              <a:t>, Tu autore e creatore di tutti i secoli? Come potevano esserci tempi che non fossero stati creati da Te? O come potevano trascorrere, se non ci fossero mai stati?”</a:t>
            </a:r>
            <a:endParaRPr lang="it-IT"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214290"/>
            <a:ext cx="5572164" cy="1323439"/>
          </a:xfrm>
          <a:prstGeom prst="rect">
            <a:avLst/>
          </a:prstGeom>
          <a:noFill/>
        </p:spPr>
        <p:txBody>
          <a:bodyPr wrap="square" rtlCol="0">
            <a:spAutoFit/>
          </a:bodyPr>
          <a:lstStyle/>
          <a:p>
            <a:pPr algn="ctr"/>
            <a:r>
              <a:rPr lang="it-IT" sz="4000" b="1" dirty="0" smtClean="0"/>
              <a:t>IL PROBLEMA DELLA CREAZIONE E DEL TEMPO</a:t>
            </a:r>
            <a:endParaRPr lang="it-IT" sz="4000" b="1" dirty="0"/>
          </a:p>
        </p:txBody>
      </p:sp>
      <p:sp>
        <p:nvSpPr>
          <p:cNvPr id="3" name="CasellaDiTesto 2"/>
          <p:cNvSpPr txBox="1"/>
          <p:nvPr/>
        </p:nvSpPr>
        <p:spPr>
          <a:xfrm>
            <a:off x="714348" y="1571612"/>
            <a:ext cx="7643866"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800" dirty="0" smtClean="0"/>
              <a:t>La domanda è </a:t>
            </a:r>
            <a:r>
              <a:rPr lang="it-IT" sz="2800" cap="small" dirty="0" smtClean="0"/>
              <a:t>priva di senso</a:t>
            </a:r>
            <a:r>
              <a:rPr lang="it-IT" sz="2800" dirty="0" smtClean="0"/>
              <a:t>.</a:t>
            </a:r>
          </a:p>
          <a:p>
            <a:pPr algn="just"/>
            <a:r>
              <a:rPr lang="it-IT" sz="2800" dirty="0" smtClean="0"/>
              <a:t>Dio crea anche del </a:t>
            </a:r>
            <a:r>
              <a:rPr lang="it-IT" sz="2800" b="1" dirty="0" smtClean="0"/>
              <a:t>tempo</a:t>
            </a:r>
            <a:r>
              <a:rPr lang="it-IT" sz="2800" dirty="0" smtClean="0"/>
              <a:t>. Prima della creazione non c’era tempo (solo eternità) = </a:t>
            </a:r>
            <a:r>
              <a:rPr lang="it-IT" sz="2800" b="1" dirty="0" smtClean="0">
                <a:solidFill>
                  <a:srgbClr val="FF0000"/>
                </a:solidFill>
              </a:rPr>
              <a:t>non c’era davvero un “prima”</a:t>
            </a:r>
            <a:r>
              <a:rPr lang="it-IT" sz="2800" dirty="0" smtClean="0"/>
              <a:t>.</a:t>
            </a:r>
            <a:endParaRPr lang="it-IT" sz="2800" dirty="0"/>
          </a:p>
        </p:txBody>
      </p:sp>
      <p:sp>
        <p:nvSpPr>
          <p:cNvPr id="4" name="CasellaDiTesto 3"/>
          <p:cNvSpPr txBox="1"/>
          <p:nvPr/>
        </p:nvSpPr>
        <p:spPr>
          <a:xfrm>
            <a:off x="714348" y="3643314"/>
            <a:ext cx="7643866"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it-IT" sz="2800" b="1" u="sng" dirty="0" smtClean="0">
                <a:solidFill>
                  <a:srgbClr val="FF0000"/>
                </a:solidFill>
              </a:rPr>
              <a:t>Dio è perfetto</a:t>
            </a:r>
            <a:r>
              <a:rPr lang="it-IT" sz="2800" b="1" dirty="0" smtClean="0">
                <a:solidFill>
                  <a:srgbClr val="FF0000"/>
                </a:solidFill>
              </a:rPr>
              <a:t> </a:t>
            </a:r>
            <a:r>
              <a:rPr lang="it-IT" sz="2800" dirty="0" smtClean="0"/>
              <a:t>= in Lui non può esservi </a:t>
            </a:r>
            <a:r>
              <a:rPr lang="it-IT" sz="2800" b="1" dirty="0" smtClean="0"/>
              <a:t>alcun cambiamento</a:t>
            </a:r>
            <a:r>
              <a:rPr lang="it-IT" sz="2800" dirty="0" smtClean="0"/>
              <a:t> = non può essere soggetto allo scorrere del </a:t>
            </a:r>
            <a:r>
              <a:rPr lang="it-IT" sz="2800" b="1" dirty="0" smtClean="0"/>
              <a:t>tempo</a:t>
            </a:r>
            <a:r>
              <a:rPr lang="it-IT" sz="2800" dirty="0" smtClean="0"/>
              <a:t>, a un passaggio da un prima a un dopo. </a:t>
            </a:r>
          </a:p>
          <a:p>
            <a:pPr algn="just"/>
            <a:r>
              <a:rPr lang="it-IT" sz="2800" dirty="0" smtClean="0"/>
              <a:t>Solo le cose create, le cose imperfette e mutevoli, sono immerse nel tempo.</a:t>
            </a:r>
            <a:endParaRPr lang="it-IT"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285728"/>
            <a:ext cx="5572164" cy="707886"/>
          </a:xfrm>
          <a:prstGeom prst="rect">
            <a:avLst/>
          </a:prstGeom>
          <a:noFill/>
        </p:spPr>
        <p:txBody>
          <a:bodyPr wrap="square" rtlCol="0">
            <a:spAutoFit/>
          </a:bodyPr>
          <a:lstStyle/>
          <a:p>
            <a:pPr algn="ctr"/>
            <a:r>
              <a:rPr lang="it-IT" sz="4000" b="1" dirty="0" smtClean="0"/>
              <a:t>Che cos’è il tempo?</a:t>
            </a:r>
            <a:endParaRPr lang="it-IT" sz="4000" b="1" dirty="0"/>
          </a:p>
        </p:txBody>
      </p:sp>
      <p:sp>
        <p:nvSpPr>
          <p:cNvPr id="3" name="CasellaDiTesto 2"/>
          <p:cNvSpPr txBox="1"/>
          <p:nvPr/>
        </p:nvSpPr>
        <p:spPr>
          <a:xfrm>
            <a:off x="285720" y="1071546"/>
            <a:ext cx="8572560" cy="5632311"/>
          </a:xfrm>
          <a:prstGeom prst="rect">
            <a:avLst/>
          </a:prstGeom>
          <a:noFill/>
        </p:spPr>
        <p:txBody>
          <a:bodyPr wrap="square" rtlCol="0">
            <a:spAutoFit/>
          </a:bodyPr>
          <a:lstStyle/>
          <a:p>
            <a:pPr algn="just"/>
            <a:r>
              <a:rPr lang="it-IT" sz="2400" dirty="0" smtClean="0"/>
              <a:t>“Che cosa è dunque il tempo? Se nessuno me ne chiede, lo so bene: ma se volessi darne spiegazione a chi me ne chiede, non lo so: così, in buona fede, posso dire di sapere che se nulla passasse, non vi sarebbe il tempo passato, e se nulla sopraggiungesse, non vi sarebbe il tempo futuro, e se nulla fosse, non vi sarebbe il tempo presente. Ma in quanto ai due tempi passato e futuro, in qual modo essi sono, quando il passato, da una parte, più non è, e il futuro, dall'altra, ancora non è? In quanto poi al presente, se sempre fosse presente, e non trascorresse nel passato, non più sarebbe tempo, ma sarebbe, anzi, eternità. Se, per conseguenza, il presente per essere tempo, in tanto vi riesce, in quanto trascorre nel passato, in qual modo possiamo dire che esso sia, se per esso la vera causa di essere è solo in quanto più non sarà, tanto che, in realtà, una sola vera ragione vi è per dire che il tempo è, se non in quanto tende a non essere?” (</a:t>
            </a:r>
            <a:r>
              <a:rPr lang="it-IT" sz="2400" i="1" dirty="0" smtClean="0"/>
              <a:t>Agostino, Le confessioni, XI)</a:t>
            </a:r>
            <a:endParaRPr lang="it-IT" sz="2400" dirty="0">
              <a:latin typeface="Book Antiqu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Visualizza immagine di origine"/>
          <p:cNvPicPr>
            <a:picLocks noChangeAspect="1" noChangeArrowheads="1"/>
          </p:cNvPicPr>
          <p:nvPr/>
        </p:nvPicPr>
        <p:blipFill>
          <a:blip r:embed="rId2" cstate="print">
            <a:lum bright="-10000" contrast="10000"/>
          </a:blip>
          <a:srcRect/>
          <a:stretch>
            <a:fillRect/>
          </a:stretch>
        </p:blipFill>
        <p:spPr bwMode="auto">
          <a:xfrm>
            <a:off x="591951" y="642918"/>
            <a:ext cx="7636989" cy="521497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571604" y="357166"/>
            <a:ext cx="6357982"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800" dirty="0" smtClean="0"/>
              <a:t>Il tempo: </a:t>
            </a:r>
          </a:p>
          <a:p>
            <a:pPr>
              <a:buFont typeface="Arial" pitchFamily="34" charset="0"/>
              <a:buChar char="•"/>
            </a:pPr>
            <a:r>
              <a:rPr lang="it-IT" sz="2800" dirty="0" smtClean="0"/>
              <a:t> non ha un’esistenza oggettiva</a:t>
            </a:r>
          </a:p>
          <a:p>
            <a:pPr>
              <a:buFont typeface="Arial" pitchFamily="34" charset="0"/>
              <a:buChar char="•"/>
            </a:pPr>
            <a:r>
              <a:rPr lang="it-IT" sz="2800" dirty="0" smtClean="0"/>
              <a:t> è </a:t>
            </a:r>
            <a:r>
              <a:rPr lang="it-IT" sz="2800" b="1" dirty="0" smtClean="0"/>
              <a:t>un fenomeno mentale</a:t>
            </a:r>
            <a:r>
              <a:rPr lang="it-IT" sz="2800" dirty="0" smtClean="0"/>
              <a:t> e soggettivo</a:t>
            </a:r>
            <a:endParaRPr lang="it-IT" sz="2800" dirty="0">
              <a:latin typeface="Book Antiqua" pitchFamily="18" charset="0"/>
            </a:endParaRPr>
          </a:p>
        </p:txBody>
      </p:sp>
      <p:sp>
        <p:nvSpPr>
          <p:cNvPr id="4" name="Rettangolo arrotondato 3"/>
          <p:cNvSpPr/>
          <p:nvPr/>
        </p:nvSpPr>
        <p:spPr>
          <a:xfrm>
            <a:off x="571472" y="2357430"/>
            <a:ext cx="2428892" cy="128588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2800" dirty="0" smtClean="0"/>
              <a:t>PASSATO</a:t>
            </a:r>
            <a:endParaRPr lang="it-IT" sz="2800" dirty="0"/>
          </a:p>
        </p:txBody>
      </p:sp>
      <p:sp>
        <p:nvSpPr>
          <p:cNvPr id="5" name="Rettangolo arrotondato 4"/>
          <p:cNvSpPr/>
          <p:nvPr/>
        </p:nvSpPr>
        <p:spPr>
          <a:xfrm>
            <a:off x="3428992" y="2928934"/>
            <a:ext cx="2357454" cy="12858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800" dirty="0" smtClean="0"/>
              <a:t>PRESENTE</a:t>
            </a:r>
            <a:endParaRPr lang="it-IT" sz="2800" dirty="0"/>
          </a:p>
        </p:txBody>
      </p:sp>
      <p:sp>
        <p:nvSpPr>
          <p:cNvPr id="6" name="Rettangolo arrotondato 5"/>
          <p:cNvSpPr/>
          <p:nvPr/>
        </p:nvSpPr>
        <p:spPr>
          <a:xfrm>
            <a:off x="6215074" y="2285992"/>
            <a:ext cx="2428892" cy="12858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2800" dirty="0" smtClean="0"/>
              <a:t>FUTURO</a:t>
            </a:r>
            <a:endParaRPr lang="it-IT" sz="2800" dirty="0"/>
          </a:p>
        </p:txBody>
      </p:sp>
      <p:sp>
        <p:nvSpPr>
          <p:cNvPr id="7" name="CasellaDiTesto 6"/>
          <p:cNvSpPr txBox="1"/>
          <p:nvPr/>
        </p:nvSpPr>
        <p:spPr>
          <a:xfrm>
            <a:off x="3500430" y="4500570"/>
            <a:ext cx="235745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dirty="0" smtClean="0"/>
              <a:t>è</a:t>
            </a:r>
            <a:endParaRPr lang="it-IT" dirty="0"/>
          </a:p>
        </p:txBody>
      </p:sp>
      <p:sp>
        <p:nvSpPr>
          <p:cNvPr id="8" name="CasellaDiTesto 7"/>
          <p:cNvSpPr txBox="1"/>
          <p:nvPr/>
        </p:nvSpPr>
        <p:spPr>
          <a:xfrm>
            <a:off x="6286512" y="3929066"/>
            <a:ext cx="235745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dirty="0" smtClean="0"/>
              <a:t>non è ancora</a:t>
            </a:r>
            <a:endParaRPr lang="it-IT" dirty="0"/>
          </a:p>
        </p:txBody>
      </p:sp>
      <p:sp>
        <p:nvSpPr>
          <p:cNvPr id="9" name="CasellaDiTesto 8"/>
          <p:cNvSpPr txBox="1"/>
          <p:nvPr/>
        </p:nvSpPr>
        <p:spPr>
          <a:xfrm>
            <a:off x="642910" y="4000504"/>
            <a:ext cx="235745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dirty="0" smtClean="0"/>
              <a:t>non è più</a:t>
            </a:r>
            <a:endParaRPr lang="it-IT" dirty="0"/>
          </a:p>
        </p:txBody>
      </p:sp>
      <p:sp>
        <p:nvSpPr>
          <p:cNvPr id="10" name="CasellaDiTesto 9"/>
          <p:cNvSpPr txBox="1"/>
          <p:nvPr/>
        </p:nvSpPr>
        <p:spPr>
          <a:xfrm>
            <a:off x="2643174" y="2000240"/>
            <a:ext cx="4000528" cy="1200329"/>
          </a:xfrm>
          <a:prstGeom prst="rect">
            <a:avLst/>
          </a:prstGeom>
          <a:noFill/>
          <a:ln>
            <a:solidFill>
              <a:schemeClr val="tx1"/>
            </a:solidFill>
            <a:prstDash val="sysDash"/>
          </a:ln>
        </p:spPr>
        <p:txBody>
          <a:bodyPr wrap="square" rtlCol="0">
            <a:spAutoFit/>
          </a:bodyPr>
          <a:lstStyle/>
          <a:p>
            <a:pPr algn="ctr"/>
            <a:endParaRPr lang="it-IT" dirty="0" smtClean="0"/>
          </a:p>
          <a:p>
            <a:pPr algn="ctr"/>
            <a:r>
              <a:rPr lang="it-IT" dirty="0" smtClean="0"/>
              <a:t>I TRE MOMENTI </a:t>
            </a:r>
          </a:p>
          <a:p>
            <a:pPr algn="ctr"/>
            <a:r>
              <a:rPr lang="it-IT" dirty="0" smtClean="0"/>
              <a:t>DEL TEMPO</a:t>
            </a:r>
          </a:p>
          <a:p>
            <a:pPr algn="ctr"/>
            <a:endParaRPr lang="it-IT" dirty="0"/>
          </a:p>
        </p:txBody>
      </p:sp>
      <p:sp>
        <p:nvSpPr>
          <p:cNvPr id="11" name="CasellaDiTesto 10"/>
          <p:cNvSpPr txBox="1"/>
          <p:nvPr/>
        </p:nvSpPr>
        <p:spPr>
          <a:xfrm>
            <a:off x="1214414" y="5214950"/>
            <a:ext cx="635798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dirty="0" smtClean="0"/>
              <a:t>Il tempo esiste nell’</a:t>
            </a:r>
            <a:r>
              <a:rPr lang="it-IT" sz="2800" b="1" dirty="0" smtClean="0">
                <a:solidFill>
                  <a:srgbClr val="FF0000"/>
                </a:solidFill>
              </a:rPr>
              <a:t>anima</a:t>
            </a:r>
            <a:r>
              <a:rPr lang="it-IT" sz="2800" dirty="0" smtClean="0"/>
              <a:t> dell’uomo</a:t>
            </a:r>
          </a:p>
        </p:txBody>
      </p:sp>
      <p:sp>
        <p:nvSpPr>
          <p:cNvPr id="12" name="CasellaDiTesto 11"/>
          <p:cNvSpPr txBox="1"/>
          <p:nvPr/>
        </p:nvSpPr>
        <p:spPr>
          <a:xfrm>
            <a:off x="5715008" y="6000768"/>
            <a:ext cx="3071834" cy="369332"/>
          </a:xfrm>
          <a:prstGeom prst="rect">
            <a:avLst/>
          </a:prstGeom>
          <a:noFill/>
        </p:spPr>
        <p:txBody>
          <a:bodyPr wrap="square" rtlCol="0">
            <a:spAutoFit/>
          </a:bodyPr>
          <a:lstStyle/>
          <a:p>
            <a:r>
              <a:rPr lang="it-IT" dirty="0" smtClean="0"/>
              <a:t>grazie ad alcune sue capacità</a:t>
            </a:r>
            <a:endParaRPr lang="it-IT" dirty="0"/>
          </a:p>
        </p:txBody>
      </p:sp>
      <p:cxnSp>
        <p:nvCxnSpPr>
          <p:cNvPr id="14" name="Connettore 4 13"/>
          <p:cNvCxnSpPr/>
          <p:nvPr/>
        </p:nvCxnSpPr>
        <p:spPr>
          <a:xfrm>
            <a:off x="4929190" y="5715016"/>
            <a:ext cx="714380" cy="428628"/>
          </a:xfrm>
          <a:prstGeom prst="bentConnector3">
            <a:avLst>
              <a:gd name="adj1" fmla="val -3760"/>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571604" y="214290"/>
            <a:ext cx="635798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dirty="0" smtClean="0"/>
              <a:t>ANIMA</a:t>
            </a:r>
            <a:endParaRPr lang="it-IT" sz="2800" dirty="0">
              <a:latin typeface="Book Antiqua" pitchFamily="18" charset="0"/>
            </a:endParaRPr>
          </a:p>
        </p:txBody>
      </p:sp>
      <p:sp>
        <p:nvSpPr>
          <p:cNvPr id="4" name="Rettangolo arrotondato 3"/>
          <p:cNvSpPr/>
          <p:nvPr/>
        </p:nvSpPr>
        <p:spPr>
          <a:xfrm>
            <a:off x="571472" y="2357430"/>
            <a:ext cx="2428892" cy="128588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t-IT" sz="2800" dirty="0" smtClean="0"/>
              <a:t>PASSATO</a:t>
            </a:r>
            <a:endParaRPr lang="it-IT" sz="2800" dirty="0"/>
          </a:p>
        </p:txBody>
      </p:sp>
      <p:sp>
        <p:nvSpPr>
          <p:cNvPr id="5" name="Rettangolo arrotondato 4"/>
          <p:cNvSpPr/>
          <p:nvPr/>
        </p:nvSpPr>
        <p:spPr>
          <a:xfrm>
            <a:off x="3428992" y="2928934"/>
            <a:ext cx="2357454" cy="12858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800" dirty="0" smtClean="0"/>
              <a:t>PRESENTE</a:t>
            </a:r>
            <a:endParaRPr lang="it-IT" sz="2800" dirty="0"/>
          </a:p>
        </p:txBody>
      </p:sp>
      <p:sp>
        <p:nvSpPr>
          <p:cNvPr id="6" name="Rettangolo arrotondato 5"/>
          <p:cNvSpPr/>
          <p:nvPr/>
        </p:nvSpPr>
        <p:spPr>
          <a:xfrm>
            <a:off x="6215074" y="2285992"/>
            <a:ext cx="2428892" cy="12858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2800" dirty="0" smtClean="0"/>
              <a:t>FUTURO</a:t>
            </a:r>
            <a:endParaRPr lang="it-IT" sz="2800" dirty="0"/>
          </a:p>
        </p:txBody>
      </p:sp>
      <p:sp>
        <p:nvSpPr>
          <p:cNvPr id="7" name="CasellaDiTesto 6"/>
          <p:cNvSpPr txBox="1"/>
          <p:nvPr/>
        </p:nvSpPr>
        <p:spPr>
          <a:xfrm>
            <a:off x="3428992" y="4500570"/>
            <a:ext cx="2428892"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dirty="0" smtClean="0"/>
              <a:t>È solo un </a:t>
            </a:r>
            <a:r>
              <a:rPr lang="it-IT" dirty="0" err="1" smtClean="0"/>
              <a:t>attimo…</a:t>
            </a:r>
            <a:endParaRPr lang="it-IT" dirty="0" smtClean="0"/>
          </a:p>
          <a:p>
            <a:pPr algn="ctr"/>
            <a:r>
              <a:rPr lang="it-IT" dirty="0" smtClean="0"/>
              <a:t>Riesco ad estenderlo grazie all’</a:t>
            </a:r>
            <a:r>
              <a:rPr lang="it-IT" sz="2400" b="1" dirty="0" smtClean="0">
                <a:solidFill>
                  <a:srgbClr val="FF0000"/>
                </a:solidFill>
              </a:rPr>
              <a:t>attenzione</a:t>
            </a:r>
          </a:p>
        </p:txBody>
      </p:sp>
      <p:sp>
        <p:nvSpPr>
          <p:cNvPr id="8" name="CasellaDiTesto 7"/>
          <p:cNvSpPr txBox="1"/>
          <p:nvPr/>
        </p:nvSpPr>
        <p:spPr>
          <a:xfrm>
            <a:off x="6286512" y="3929066"/>
            <a:ext cx="2357454"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dirty="0" smtClean="0"/>
              <a:t>Lo rendo presente grazie all’</a:t>
            </a:r>
            <a:r>
              <a:rPr lang="it-IT" sz="2400" b="1" dirty="0" smtClean="0">
                <a:solidFill>
                  <a:srgbClr val="FF0000"/>
                </a:solidFill>
              </a:rPr>
              <a:t>attesa</a:t>
            </a:r>
            <a:endParaRPr lang="it-IT" sz="2400" b="1" dirty="0">
              <a:solidFill>
                <a:srgbClr val="FF0000"/>
              </a:solidFill>
            </a:endParaRPr>
          </a:p>
        </p:txBody>
      </p:sp>
      <p:sp>
        <p:nvSpPr>
          <p:cNvPr id="9" name="CasellaDiTesto 8"/>
          <p:cNvSpPr txBox="1"/>
          <p:nvPr/>
        </p:nvSpPr>
        <p:spPr>
          <a:xfrm>
            <a:off x="642910" y="4000504"/>
            <a:ext cx="2357454"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it-IT" dirty="0" smtClean="0"/>
              <a:t>Lo rendo presente grazie alla </a:t>
            </a:r>
            <a:r>
              <a:rPr lang="it-IT" sz="2400" b="1" dirty="0" smtClean="0">
                <a:solidFill>
                  <a:srgbClr val="FF0000"/>
                </a:solidFill>
              </a:rPr>
              <a:t>memoria</a:t>
            </a:r>
            <a:endParaRPr lang="it-IT" sz="2400" b="1" dirty="0">
              <a:solidFill>
                <a:srgbClr val="FF0000"/>
              </a:solidFill>
            </a:endParaRPr>
          </a:p>
        </p:txBody>
      </p:sp>
      <p:pic>
        <p:nvPicPr>
          <p:cNvPr id="1026" name="Picture 2" descr="Visualizza immagine di origine"/>
          <p:cNvPicPr>
            <a:picLocks noChangeAspect="1" noChangeArrowheads="1"/>
          </p:cNvPicPr>
          <p:nvPr/>
        </p:nvPicPr>
        <p:blipFill>
          <a:blip r:embed="rId2" cstate="print"/>
          <a:srcRect/>
          <a:stretch>
            <a:fillRect/>
          </a:stretch>
        </p:blipFill>
        <p:spPr bwMode="auto">
          <a:xfrm>
            <a:off x="3428992" y="928670"/>
            <a:ext cx="2643206" cy="1532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CasellaDiTesto 14"/>
          <p:cNvSpPr txBox="1"/>
          <p:nvPr/>
        </p:nvSpPr>
        <p:spPr>
          <a:xfrm rot="20483117">
            <a:off x="6152852" y="603889"/>
            <a:ext cx="285748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dirty="0" smtClean="0"/>
              <a:t>è l’anima che ha estensione!</a:t>
            </a:r>
            <a:endParaRPr lang="it-IT"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214290"/>
            <a:ext cx="5572164" cy="707886"/>
          </a:xfrm>
          <a:prstGeom prst="rect">
            <a:avLst/>
          </a:prstGeom>
          <a:noFill/>
        </p:spPr>
        <p:txBody>
          <a:bodyPr wrap="square" rtlCol="0">
            <a:spAutoFit/>
          </a:bodyPr>
          <a:lstStyle/>
          <a:p>
            <a:pPr algn="ctr"/>
            <a:r>
              <a:rPr lang="it-IT" sz="4000" b="1" dirty="0" smtClean="0"/>
              <a:t>IL PROBLEMA DEL MALE</a:t>
            </a:r>
            <a:endParaRPr lang="it-IT" sz="4000" b="1" dirty="0"/>
          </a:p>
        </p:txBody>
      </p:sp>
      <p:sp>
        <p:nvSpPr>
          <p:cNvPr id="3" name="CasellaDiTesto 2"/>
          <p:cNvSpPr txBox="1"/>
          <p:nvPr/>
        </p:nvSpPr>
        <p:spPr>
          <a:xfrm>
            <a:off x="1357290" y="1000108"/>
            <a:ext cx="6572296"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dirty="0" smtClean="0"/>
              <a:t>A Cartagine viene in contatto con le idee del </a:t>
            </a:r>
            <a:r>
              <a:rPr lang="it-IT" sz="2800" b="1" dirty="0" smtClean="0">
                <a:solidFill>
                  <a:srgbClr val="FF0000"/>
                </a:solidFill>
              </a:rPr>
              <a:t>manicheismo</a:t>
            </a:r>
            <a:endParaRPr lang="it-IT" sz="2800" b="1" dirty="0">
              <a:solidFill>
                <a:srgbClr val="FF0000"/>
              </a:solidFill>
              <a:latin typeface="Book Antiqua" pitchFamily="18" charset="0"/>
            </a:endParaRPr>
          </a:p>
        </p:txBody>
      </p:sp>
      <p:sp>
        <p:nvSpPr>
          <p:cNvPr id="4" name="Rettangolo 3"/>
          <p:cNvSpPr/>
          <p:nvPr/>
        </p:nvSpPr>
        <p:spPr>
          <a:xfrm>
            <a:off x="357158" y="2285992"/>
            <a:ext cx="8429684" cy="2677656"/>
          </a:xfrm>
          <a:prstGeom prst="rect">
            <a:avLst/>
          </a:prstGeom>
          <a:ln>
            <a:solidFill>
              <a:schemeClr val="tx1"/>
            </a:solidFill>
            <a:prstDash val="lgDash"/>
          </a:ln>
        </p:spPr>
        <p:txBody>
          <a:bodyPr wrap="square">
            <a:spAutoFit/>
          </a:bodyPr>
          <a:lstStyle/>
          <a:p>
            <a:pPr>
              <a:buFont typeface="Arial" pitchFamily="34" charset="0"/>
              <a:buChar char="•"/>
            </a:pPr>
            <a:r>
              <a:rPr lang="it-IT" sz="2400" dirty="0" smtClean="0"/>
              <a:t> Religione nata in </a:t>
            </a:r>
            <a:r>
              <a:rPr lang="it-IT" sz="2400" dirty="0" err="1" smtClean="0"/>
              <a:t>Persia</a:t>
            </a:r>
            <a:endParaRPr lang="it-IT" sz="2400" dirty="0" smtClean="0"/>
          </a:p>
          <a:p>
            <a:pPr>
              <a:buFont typeface="Arial" pitchFamily="34" charset="0"/>
              <a:buChar char="•"/>
            </a:pPr>
            <a:r>
              <a:rPr lang="it-IT" sz="2400" dirty="0" smtClean="0"/>
              <a:t> Esistono </a:t>
            </a:r>
            <a:r>
              <a:rPr lang="it-IT" sz="2400" b="1" dirty="0" smtClean="0"/>
              <a:t>due divinità indipendenti</a:t>
            </a:r>
            <a:r>
              <a:rPr lang="it-IT" sz="2400" dirty="0" smtClean="0"/>
              <a:t>: il </a:t>
            </a:r>
            <a:r>
              <a:rPr lang="it-IT" sz="2400" b="1" dirty="0" smtClean="0"/>
              <a:t>Bene</a:t>
            </a:r>
            <a:r>
              <a:rPr lang="it-IT" sz="2400" dirty="0" smtClean="0"/>
              <a:t> ed il </a:t>
            </a:r>
            <a:r>
              <a:rPr lang="it-IT" sz="2400" b="1" dirty="0" smtClean="0"/>
              <a:t>Male</a:t>
            </a:r>
            <a:r>
              <a:rPr lang="it-IT" sz="2400" dirty="0" smtClean="0"/>
              <a:t>. </a:t>
            </a:r>
          </a:p>
          <a:p>
            <a:pPr>
              <a:buFont typeface="Arial" pitchFamily="34" charset="0"/>
              <a:buChar char="•"/>
            </a:pPr>
            <a:r>
              <a:rPr lang="it-IT" sz="2400" dirty="0" smtClean="0"/>
              <a:t> La due divinità lottano l’una contro l’altra; nessuna riesce a sconfiggere completamente l’altra. </a:t>
            </a:r>
          </a:p>
          <a:p>
            <a:pPr>
              <a:buFont typeface="Arial" pitchFamily="34" charset="0"/>
              <a:buChar char="•"/>
            </a:pPr>
            <a:r>
              <a:rPr lang="it-IT" sz="2400" dirty="0" smtClean="0"/>
              <a:t> Il </a:t>
            </a:r>
            <a:r>
              <a:rPr lang="it-IT" sz="2400" i="1" dirty="0" smtClean="0"/>
              <a:t>mondo materiale</a:t>
            </a:r>
            <a:r>
              <a:rPr lang="it-IT" sz="2400" dirty="0" smtClean="0"/>
              <a:t> è il regno dell’oscurità, creato dal principio del Male; la parte spirituale (</a:t>
            </a:r>
            <a:r>
              <a:rPr lang="it-IT" sz="2400" i="1" dirty="0" smtClean="0"/>
              <a:t>l’anima</a:t>
            </a:r>
            <a:r>
              <a:rPr lang="it-IT" sz="2400" dirty="0" smtClean="0"/>
              <a:t>), imprigionata nei corpi, è un frammento di luce divina derivante dal principio del Bene. </a:t>
            </a:r>
            <a:endParaRPr lang="it-IT" sz="2400" dirty="0"/>
          </a:p>
        </p:txBody>
      </p:sp>
      <p:sp>
        <p:nvSpPr>
          <p:cNvPr id="5" name="Rettangolo 4"/>
          <p:cNvSpPr/>
          <p:nvPr/>
        </p:nvSpPr>
        <p:spPr>
          <a:xfrm>
            <a:off x="1428728" y="5429264"/>
            <a:ext cx="6429420"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it-IT" sz="2400" dirty="0" smtClean="0"/>
              <a:t>Secondo i manichei, dunque, </a:t>
            </a:r>
            <a:r>
              <a:rPr lang="it-IT" sz="2400" b="1" dirty="0" smtClean="0"/>
              <a:t>il male è inevitabile, poiché deriva da un principio assoluto</a:t>
            </a:r>
            <a:endParaRPr lang="it-IT"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214290"/>
            <a:ext cx="5572164" cy="707886"/>
          </a:xfrm>
          <a:prstGeom prst="rect">
            <a:avLst/>
          </a:prstGeom>
          <a:noFill/>
        </p:spPr>
        <p:txBody>
          <a:bodyPr wrap="square" rtlCol="0">
            <a:spAutoFit/>
          </a:bodyPr>
          <a:lstStyle/>
          <a:p>
            <a:pPr algn="ctr"/>
            <a:r>
              <a:rPr lang="it-IT" sz="4000" b="1" dirty="0" smtClean="0"/>
              <a:t>IL PROBLEMA DEL MALE</a:t>
            </a:r>
            <a:endParaRPr lang="it-IT" sz="4000" b="1" dirty="0"/>
          </a:p>
        </p:txBody>
      </p:sp>
      <p:sp>
        <p:nvSpPr>
          <p:cNvPr id="3" name="CasellaDiTesto 2"/>
          <p:cNvSpPr txBox="1"/>
          <p:nvPr/>
        </p:nvSpPr>
        <p:spPr>
          <a:xfrm>
            <a:off x="1357290" y="2714620"/>
            <a:ext cx="6572296" cy="17543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3600" cap="small" dirty="0" smtClean="0"/>
              <a:t>se </a:t>
            </a:r>
            <a:r>
              <a:rPr lang="it-IT" sz="3600" b="1" cap="small" dirty="0" smtClean="0"/>
              <a:t>tutto</a:t>
            </a:r>
            <a:r>
              <a:rPr lang="it-IT" sz="3600" cap="small" dirty="0" smtClean="0"/>
              <a:t> proviene da </a:t>
            </a:r>
            <a:r>
              <a:rPr lang="it-IT" sz="3600" b="1" cap="small" dirty="0" smtClean="0"/>
              <a:t>Dio</a:t>
            </a:r>
            <a:r>
              <a:rPr lang="it-IT" sz="3600" cap="small" dirty="0" smtClean="0"/>
              <a:t>, </a:t>
            </a:r>
          </a:p>
          <a:p>
            <a:r>
              <a:rPr lang="it-IT" sz="3600" cap="small" dirty="0" smtClean="0"/>
              <a:t>che è </a:t>
            </a:r>
            <a:r>
              <a:rPr lang="it-IT" sz="3600" b="1" cap="small" dirty="0" smtClean="0"/>
              <a:t>Bene</a:t>
            </a:r>
            <a:r>
              <a:rPr lang="it-IT" sz="3600" cap="small" dirty="0" smtClean="0"/>
              <a:t>, </a:t>
            </a:r>
          </a:p>
          <a:p>
            <a:r>
              <a:rPr lang="it-IT" sz="3600" cap="small" dirty="0" smtClean="0"/>
              <a:t>da dove deriva il Male?</a:t>
            </a:r>
            <a:endParaRPr lang="it-IT" sz="3600" dirty="0"/>
          </a:p>
        </p:txBody>
      </p:sp>
      <p:sp>
        <p:nvSpPr>
          <p:cNvPr id="6" name="Ovale 5"/>
          <p:cNvSpPr/>
          <p:nvPr/>
        </p:nvSpPr>
        <p:spPr>
          <a:xfrm>
            <a:off x="3929058" y="1214422"/>
            <a:ext cx="1285884" cy="1143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3600" b="1" dirty="0" smtClean="0"/>
              <a:t>MA</a:t>
            </a:r>
            <a:endParaRPr lang="it-IT" sz="36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214290"/>
            <a:ext cx="5572164" cy="707886"/>
          </a:xfrm>
          <a:prstGeom prst="rect">
            <a:avLst/>
          </a:prstGeom>
          <a:noFill/>
        </p:spPr>
        <p:txBody>
          <a:bodyPr wrap="square" rtlCol="0">
            <a:spAutoFit/>
          </a:bodyPr>
          <a:lstStyle/>
          <a:p>
            <a:pPr algn="ctr"/>
            <a:r>
              <a:rPr lang="it-IT" sz="4000" b="1" dirty="0" smtClean="0"/>
              <a:t>IL PROBLEMA DEL MALE</a:t>
            </a:r>
            <a:endParaRPr lang="it-IT" sz="4000" b="1" dirty="0"/>
          </a:p>
        </p:txBody>
      </p:sp>
      <p:sp>
        <p:nvSpPr>
          <p:cNvPr id="3" name="CasellaDiTesto 2"/>
          <p:cNvSpPr txBox="1"/>
          <p:nvPr/>
        </p:nvSpPr>
        <p:spPr>
          <a:xfrm>
            <a:off x="1357290" y="1785926"/>
            <a:ext cx="6572296" cy="286232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3600" dirty="0" smtClean="0"/>
              <a:t>La domanda può avere una sola risposta: </a:t>
            </a:r>
          </a:p>
          <a:p>
            <a:endParaRPr lang="it-IT" sz="3600" dirty="0" smtClean="0"/>
          </a:p>
          <a:p>
            <a:r>
              <a:rPr lang="it-IT" sz="3600" b="1" dirty="0" smtClean="0"/>
              <a:t>Dio non può aver creato </a:t>
            </a:r>
            <a:r>
              <a:rPr lang="it-IT" sz="3600" dirty="0" smtClean="0"/>
              <a:t>il male, che dunque </a:t>
            </a:r>
            <a:r>
              <a:rPr lang="it-IT" sz="3600" b="1" dirty="0" smtClean="0"/>
              <a:t>non può esistere</a:t>
            </a:r>
            <a:r>
              <a:rPr lang="it-IT" sz="3600" dirty="0" smtClean="0"/>
              <a:t>.</a:t>
            </a:r>
            <a:endParaRPr lang="it-IT" sz="3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214290"/>
            <a:ext cx="5572164" cy="707886"/>
          </a:xfrm>
          <a:prstGeom prst="rect">
            <a:avLst/>
          </a:prstGeom>
          <a:noFill/>
        </p:spPr>
        <p:txBody>
          <a:bodyPr wrap="square" rtlCol="0">
            <a:spAutoFit/>
          </a:bodyPr>
          <a:lstStyle/>
          <a:p>
            <a:pPr algn="ctr"/>
            <a:r>
              <a:rPr lang="it-IT" sz="4000" b="1" dirty="0" smtClean="0"/>
              <a:t>IL PROBLEMA DEL MALE</a:t>
            </a:r>
            <a:endParaRPr lang="it-IT" sz="4000" b="1" dirty="0"/>
          </a:p>
        </p:txBody>
      </p:sp>
      <p:sp>
        <p:nvSpPr>
          <p:cNvPr id="3" name="CasellaDiTesto 2"/>
          <p:cNvSpPr txBox="1"/>
          <p:nvPr/>
        </p:nvSpPr>
        <p:spPr>
          <a:xfrm>
            <a:off x="714348" y="1357298"/>
            <a:ext cx="6572296" cy="34163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3600" dirty="0" smtClean="0"/>
              <a:t>Quello che chiamiamo male </a:t>
            </a:r>
            <a:r>
              <a:rPr lang="it-IT" sz="3600" b="1" dirty="0" smtClean="0"/>
              <a:t>non è una sostanza</a:t>
            </a:r>
            <a:r>
              <a:rPr lang="it-IT" sz="3600" dirty="0" smtClean="0"/>
              <a:t>, qualcosa di esistente di per </a:t>
            </a:r>
            <a:r>
              <a:rPr lang="it-IT" sz="3600" dirty="0" err="1" smtClean="0"/>
              <a:t>sé…</a:t>
            </a:r>
            <a:endParaRPr lang="it-IT" sz="3600" dirty="0" smtClean="0"/>
          </a:p>
          <a:p>
            <a:r>
              <a:rPr lang="it-IT" sz="3600" dirty="0" smtClean="0"/>
              <a:t>è solo il </a:t>
            </a:r>
            <a:r>
              <a:rPr lang="it-IT" sz="3600" b="1" dirty="0" smtClean="0">
                <a:solidFill>
                  <a:srgbClr val="FF0000"/>
                </a:solidFill>
              </a:rPr>
              <a:t>non-essere del bene </a:t>
            </a:r>
            <a:r>
              <a:rPr lang="it-IT" sz="3600" dirty="0" smtClean="0"/>
              <a:t>(come il </a:t>
            </a:r>
            <a:r>
              <a:rPr lang="it-IT" sz="3600" b="1" i="1" dirty="0" smtClean="0"/>
              <a:t>buio</a:t>
            </a:r>
            <a:r>
              <a:rPr lang="it-IT" sz="3600" dirty="0" smtClean="0"/>
              <a:t> non esiste se non come non-essere della luce). </a:t>
            </a:r>
            <a:endParaRPr lang="it-IT" sz="3600" dirty="0"/>
          </a:p>
        </p:txBody>
      </p:sp>
      <p:pic>
        <p:nvPicPr>
          <p:cNvPr id="4" name="Immagine 3" descr="Risultati immagini per luce ombra"/>
          <p:cNvPicPr/>
          <p:nvPr/>
        </p:nvPicPr>
        <p:blipFill>
          <a:blip r:embed="rId2" cstate="print"/>
          <a:srcRect/>
          <a:stretch>
            <a:fillRect/>
          </a:stretch>
        </p:blipFill>
        <p:spPr bwMode="auto">
          <a:xfrm>
            <a:off x="6429388" y="2214554"/>
            <a:ext cx="2314577" cy="1476376"/>
          </a:xfrm>
          <a:prstGeom prst="rect">
            <a:avLst/>
          </a:prstGeom>
          <a:ln>
            <a:noFill/>
          </a:ln>
          <a:effectLst>
            <a:softEdge rad="112500"/>
          </a:effectLst>
        </p:spPr>
      </p:pic>
      <p:sp>
        <p:nvSpPr>
          <p:cNvPr id="2049" name="Rectangle 1"/>
          <p:cNvSpPr>
            <a:spLocks noChangeArrowheads="1"/>
          </p:cNvSpPr>
          <p:nvPr/>
        </p:nvSpPr>
        <p:spPr bwMode="auto">
          <a:xfrm>
            <a:off x="714348" y="5024778"/>
            <a:ext cx="7715272" cy="1200329"/>
          </a:xfrm>
          <a:prstGeom prst="rect">
            <a:avLst/>
          </a:prstGeom>
          <a:noFill/>
          <a:ln w="9525">
            <a:solidFill>
              <a:schemeClr val="tx1"/>
            </a:solidFill>
            <a:prstDash val="sysDash"/>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Arial" pitchFamily="34" charset="0"/>
                <a:ea typeface="Cambria" pitchFamily="18" charset="0"/>
                <a:cs typeface="Arial" pitchFamily="34" charset="0"/>
              </a:rPr>
              <a:t>“Il male di cui cercavo l’origine non è una sostanza, perché se fosse una sostanza sarebbe un bene” [</a:t>
            </a:r>
            <a:r>
              <a:rPr kumimoji="0" lang="it-IT" b="0" i="1" u="none" strike="noStrike" cap="none" normalizeH="0" baseline="0" dirty="0" smtClean="0">
                <a:ln>
                  <a:noFill/>
                </a:ln>
                <a:solidFill>
                  <a:schemeClr val="tx1"/>
                </a:solidFill>
                <a:effectLst/>
                <a:latin typeface="Arial" pitchFamily="34" charset="0"/>
                <a:ea typeface="Cambria" pitchFamily="18" charset="0"/>
                <a:cs typeface="Arial" pitchFamily="34" charset="0"/>
              </a:rPr>
              <a:t>ogni cosa creata da Dio non può essere nient’altro che un bene</a:t>
            </a:r>
            <a:r>
              <a:rPr kumimoji="0" lang="it-IT"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it-IT" b="0" i="1" u="none" strike="noStrike" cap="none" normalizeH="0" baseline="0" dirty="0" smtClean="0">
                <a:ln>
                  <a:noFill/>
                </a:ln>
                <a:solidFill>
                  <a:schemeClr val="tx1"/>
                </a:solidFill>
                <a:effectLst/>
                <a:latin typeface="Arial" pitchFamily="34" charset="0"/>
                <a:ea typeface="Cambria" pitchFamily="18" charset="0"/>
                <a:cs typeface="Arial" pitchFamily="34" charset="0"/>
              </a:rPr>
              <a:t>Confessioni</a:t>
            </a:r>
            <a:r>
              <a:rPr kumimoji="0" lang="it-IT" b="0" i="0" u="none" strike="noStrike" cap="none" normalizeH="0" baseline="0" dirty="0" smtClean="0">
                <a:ln>
                  <a:noFill/>
                </a:ln>
                <a:solidFill>
                  <a:schemeClr val="tx1"/>
                </a:solidFill>
                <a:effectLst/>
                <a:latin typeface="Arial" pitchFamily="34" charset="0"/>
                <a:ea typeface="Cambria" pitchFamily="18" charset="0"/>
                <a:cs typeface="Arial" pitchFamily="34" charset="0"/>
              </a:rPr>
              <a:t>, VII,12</a:t>
            </a: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214290"/>
            <a:ext cx="5572164" cy="707886"/>
          </a:xfrm>
          <a:prstGeom prst="rect">
            <a:avLst/>
          </a:prstGeom>
          <a:noFill/>
        </p:spPr>
        <p:txBody>
          <a:bodyPr wrap="square" rtlCol="0">
            <a:spAutoFit/>
          </a:bodyPr>
          <a:lstStyle/>
          <a:p>
            <a:pPr algn="ctr"/>
            <a:r>
              <a:rPr lang="it-IT" sz="4000" b="1" dirty="0" smtClean="0"/>
              <a:t>IL PROBLEMA DEL MALE</a:t>
            </a:r>
            <a:endParaRPr lang="it-IT" sz="4000" b="1" dirty="0"/>
          </a:p>
        </p:txBody>
      </p:sp>
      <p:sp>
        <p:nvSpPr>
          <p:cNvPr id="3" name="CasellaDiTesto 2"/>
          <p:cNvSpPr txBox="1"/>
          <p:nvPr/>
        </p:nvSpPr>
        <p:spPr>
          <a:xfrm>
            <a:off x="714348" y="1357298"/>
            <a:ext cx="8001056"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3600" dirty="0" smtClean="0"/>
              <a:t>Il male, dunque, </a:t>
            </a:r>
            <a:r>
              <a:rPr lang="it-IT" sz="3600" b="1" u="sng" dirty="0" smtClean="0"/>
              <a:t>non è</a:t>
            </a:r>
            <a:r>
              <a:rPr lang="it-IT" sz="3600" dirty="0" smtClean="0"/>
              <a:t>: </a:t>
            </a:r>
            <a:r>
              <a:rPr lang="it-IT" sz="3600" dirty="0" err="1" smtClean="0"/>
              <a:t>è</a:t>
            </a:r>
            <a:r>
              <a:rPr lang="it-IT" sz="3600" dirty="0" smtClean="0"/>
              <a:t> solo </a:t>
            </a:r>
            <a:r>
              <a:rPr lang="it-IT" sz="3600" b="1" dirty="0" smtClean="0"/>
              <a:t>carenza</a:t>
            </a:r>
            <a:r>
              <a:rPr lang="it-IT" sz="3600" dirty="0" smtClean="0"/>
              <a:t> di </a:t>
            </a:r>
            <a:r>
              <a:rPr lang="it-IT" sz="3600" b="1" dirty="0" smtClean="0"/>
              <a:t>essere</a:t>
            </a:r>
            <a:r>
              <a:rPr lang="it-IT" sz="3600" dirty="0" smtClean="0"/>
              <a:t> e di </a:t>
            </a:r>
            <a:r>
              <a:rPr lang="it-IT" sz="3600" b="1" dirty="0" smtClean="0"/>
              <a:t>perfezione</a:t>
            </a:r>
            <a:r>
              <a:rPr lang="it-IT" sz="3600" dirty="0" smtClean="0"/>
              <a:t>. </a:t>
            </a:r>
            <a:endParaRPr lang="it-IT" sz="3600" dirty="0"/>
          </a:p>
        </p:txBody>
      </p:sp>
      <p:sp>
        <p:nvSpPr>
          <p:cNvPr id="1025" name="Rectangle 1"/>
          <p:cNvSpPr>
            <a:spLocks noChangeArrowheads="1"/>
          </p:cNvSpPr>
          <p:nvPr/>
        </p:nvSpPr>
        <p:spPr bwMode="auto">
          <a:xfrm>
            <a:off x="357158" y="2794811"/>
            <a:ext cx="5286412" cy="83099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it-IT" sz="2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Dio</a:t>
            </a:r>
            <a:r>
              <a:rPr kumimoji="0" lang="it-IT" sz="2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a:t>
            </a:r>
            <a:r>
              <a:rPr kumimoji="0" lang="it-IT" sz="2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l’essere perfetto</a:t>
            </a:r>
            <a:r>
              <a:rPr kumimoji="0" lang="it-IT" sz="2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sarà solo </a:t>
            </a:r>
            <a:r>
              <a:rPr kumimoji="0" lang="it-IT" sz="2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bene</a:t>
            </a:r>
            <a:r>
              <a:rPr kumimoji="0" lang="it-IT" sz="24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sarà il</a:t>
            </a:r>
            <a:r>
              <a:rPr kumimoji="0" lang="it-IT" sz="2400" b="1" i="0" u="none" strike="noStrike" cap="none" normalizeH="0" baseline="0" dirty="0" smtClean="0">
                <a:ln>
                  <a:noFill/>
                </a:ln>
                <a:solidFill>
                  <a:schemeClr val="tx1"/>
                </a:solidFill>
                <a:effectLst/>
                <a:latin typeface="Arial" pitchFamily="34" charset="0"/>
                <a:ea typeface="Cambria" pitchFamily="18" charset="0"/>
                <a:cs typeface="Arial" pitchFamily="34" charset="0"/>
              </a:rPr>
              <a:t> “bene sommo”.</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357158" y="3857628"/>
            <a:ext cx="5286412"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it-IT" sz="2400" dirty="0" smtClean="0"/>
              <a:t>Tutto il resto (il creato) è </a:t>
            </a:r>
            <a:r>
              <a:rPr lang="it-IT" sz="2400" b="1" dirty="0" smtClean="0"/>
              <a:t>meno perfetto di Dio.</a:t>
            </a:r>
            <a:r>
              <a:rPr lang="it-IT" sz="2400" dirty="0" smtClean="0"/>
              <a:t> Esso ha un </a:t>
            </a:r>
            <a:r>
              <a:rPr lang="it-IT" sz="2400" b="1" dirty="0" smtClean="0"/>
              <a:t>grado inferiore di essere</a:t>
            </a:r>
            <a:r>
              <a:rPr lang="it-IT" sz="2400" dirty="0" smtClean="0"/>
              <a:t> rispetto a Dio: il male non è nient’altro che questo </a:t>
            </a:r>
            <a:r>
              <a:rPr lang="it-IT" sz="2400" dirty="0" err="1" smtClean="0"/>
              <a:t>minor-essere</a:t>
            </a:r>
            <a:endParaRPr lang="it-IT" sz="2400" dirty="0"/>
          </a:p>
        </p:txBody>
      </p:sp>
      <p:sp>
        <p:nvSpPr>
          <p:cNvPr id="1026" name="Rectangle 2"/>
          <p:cNvSpPr>
            <a:spLocks noChangeArrowheads="1"/>
          </p:cNvSpPr>
          <p:nvPr/>
        </p:nvSpPr>
        <p:spPr bwMode="auto">
          <a:xfrm>
            <a:off x="357158" y="5572140"/>
            <a:ext cx="5286412" cy="10156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it-IT" sz="2000" b="0" i="0" u="none" strike="noStrike" cap="none" normalizeH="0" baseline="0" dirty="0" smtClean="0">
                <a:ln>
                  <a:noFill/>
                </a:ln>
                <a:solidFill>
                  <a:schemeClr val="tx1"/>
                </a:solidFill>
                <a:effectLst/>
                <a:latin typeface="Arial" pitchFamily="34" charset="0"/>
                <a:ea typeface="Cambria" pitchFamily="18" charset="0"/>
                <a:cs typeface="Arial" pitchFamily="34" charset="0"/>
              </a:rPr>
              <a:t>Un male assoluto non potrebbe mai esistere</a:t>
            </a:r>
            <a:r>
              <a:rPr lang="it-IT" sz="2000" dirty="0" smtClean="0">
                <a:solidFill>
                  <a:schemeClr val="tx1"/>
                </a:solidFill>
                <a:latin typeface="Arial" pitchFamily="34" charset="0"/>
                <a:ea typeface="Cambria" pitchFamily="18" charset="0"/>
                <a:cs typeface="Arial" pitchFamily="34" charset="0"/>
              </a:rPr>
              <a:t>:</a:t>
            </a:r>
            <a:r>
              <a:rPr kumimoji="0" lang="it-IT" sz="20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se leviamo tutto l’essere, non otteniamo </a:t>
            </a:r>
            <a:r>
              <a:rPr kumimoji="0" lang="it-IT" sz="2000" b="0" i="0" u="none" strike="noStrike" cap="none" normalizeH="0" baseline="0" dirty="0" err="1" smtClean="0">
                <a:ln>
                  <a:noFill/>
                </a:ln>
                <a:solidFill>
                  <a:schemeClr val="tx1"/>
                </a:solidFill>
                <a:effectLst/>
                <a:latin typeface="Arial" pitchFamily="34" charset="0"/>
                <a:ea typeface="Cambria" pitchFamily="18" charset="0"/>
                <a:cs typeface="Arial" pitchFamily="34" charset="0"/>
              </a:rPr>
              <a:t>che…</a:t>
            </a:r>
            <a:r>
              <a:rPr kumimoji="0" lang="it-IT" sz="2000" b="0" i="0" u="none" strike="noStrike" cap="none" normalizeH="0" baseline="0" dirty="0" smtClean="0">
                <a:ln>
                  <a:noFill/>
                </a:ln>
                <a:solidFill>
                  <a:schemeClr val="tx1"/>
                </a:solidFill>
                <a:effectLst/>
                <a:latin typeface="Arial" pitchFamily="34" charset="0"/>
                <a:ea typeface="Cambria" pitchFamily="18" charset="0"/>
                <a:cs typeface="Arial" pitchFamily="34" charset="0"/>
              </a:rPr>
              <a:t> il </a:t>
            </a:r>
            <a:r>
              <a:rPr kumimoji="0" lang="it-IT" sz="2000" b="1" i="0" u="none" strike="noStrike" cap="none" normalizeH="0" baseline="0" dirty="0" smtClean="0">
                <a:ln>
                  <a:noFill/>
                </a:ln>
                <a:solidFill>
                  <a:schemeClr val="tx1"/>
                </a:solidFill>
                <a:effectLst/>
                <a:latin typeface="Arial" pitchFamily="34" charset="0"/>
                <a:ea typeface="Cambria" pitchFamily="18" charset="0"/>
                <a:cs typeface="Arial" pitchFamily="34" charset="0"/>
              </a:rPr>
              <a:t>nulla</a:t>
            </a:r>
            <a:r>
              <a:rPr kumimoji="0" lang="it-IT" sz="2000" b="0" i="0" u="none" strike="noStrike" cap="none" normalizeH="0" baseline="0" dirty="0" smtClean="0">
                <a:ln>
                  <a:noFill/>
                </a:ln>
                <a:solidFill>
                  <a:schemeClr val="tx1"/>
                </a:solidFill>
                <a:effectLst/>
                <a:latin typeface="Arial" pitchFamily="34" charset="0"/>
                <a:ea typeface="Cambria" pitchFamily="18" charset="0"/>
                <a:cs typeface="Arial" pitchFamily="34" charset="0"/>
              </a:rPr>
              <a:t>.</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AutoShape 3"/>
          <p:cNvSpPr>
            <a:spLocks noChangeArrowheads="1"/>
          </p:cNvSpPr>
          <p:nvPr/>
        </p:nvSpPr>
        <p:spPr bwMode="auto">
          <a:xfrm flipV="1">
            <a:off x="6858016" y="3857628"/>
            <a:ext cx="1214446" cy="1643074"/>
          </a:xfrm>
          <a:prstGeom prst="downArrow">
            <a:avLst>
              <a:gd name="adj1" fmla="val 50000"/>
              <a:gd name="adj2" fmla="val 29705"/>
            </a:avLst>
          </a:prstGeom>
          <a:gradFill rotWithShape="0">
            <a:gsLst>
              <a:gs pos="0">
                <a:srgbClr val="4F81BD"/>
              </a:gs>
              <a:gs pos="100000">
                <a:srgbClr val="4F81BD">
                  <a:gamma/>
                  <a:tint val="20000"/>
                  <a:invGamma/>
                </a:srgbClr>
              </a:gs>
            </a:gsLst>
            <a:lin ang="5400000" scaled="1"/>
          </a:gra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it-IT"/>
          </a:p>
        </p:txBody>
      </p:sp>
      <p:sp>
        <p:nvSpPr>
          <p:cNvPr id="1028" name="Rectangle 4"/>
          <p:cNvSpPr>
            <a:spLocks noChangeArrowheads="1"/>
          </p:cNvSpPr>
          <p:nvPr/>
        </p:nvSpPr>
        <p:spPr bwMode="auto">
          <a:xfrm>
            <a:off x="5857852" y="3571876"/>
            <a:ext cx="3286148"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1"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Dio = essere perfetto = bene sommo</a:t>
            </a: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1400" b="0" i="1" u="none" strike="noStrike" cap="none" normalizeH="0" baseline="0" dirty="0" smtClean="0">
              <a:ln>
                <a:noFill/>
              </a:ln>
              <a:solidFill>
                <a:schemeClr val="tx1"/>
              </a:solidFill>
              <a:effectLst/>
              <a:latin typeface="Arial" pitchFamily="34" charset="0"/>
              <a:ea typeface="Cambria"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it-IT" sz="1400" i="1" dirty="0" smtClean="0">
              <a:latin typeface="Arial" pitchFamily="34" charset="0"/>
              <a:ea typeface="Cambria"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it-IT" sz="1400" b="0" i="1" u="none" strike="noStrike" cap="none" normalizeH="0" baseline="0" dirty="0" smtClean="0">
              <a:ln>
                <a:noFill/>
              </a:ln>
              <a:solidFill>
                <a:schemeClr val="tx1"/>
              </a:solidFill>
              <a:effectLst/>
              <a:latin typeface="Arial" pitchFamily="34" charset="0"/>
              <a:ea typeface="Cambria"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it-IT" sz="1400" i="1" dirty="0" smtClean="0">
              <a:latin typeface="Arial" pitchFamily="34" charset="0"/>
              <a:ea typeface="Cambria"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Esseri meno perfetti = bene minore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400" b="0" i="1" u="none" strike="noStrike" cap="none" normalizeH="0" baseline="0" dirty="0" smtClean="0">
                <a:ln>
                  <a:noFill/>
                </a:ln>
                <a:solidFill>
                  <a:schemeClr val="tx1"/>
                </a:solidFill>
                <a:effectLst/>
                <a:latin typeface="Arial" pitchFamily="34" charset="0"/>
                <a:ea typeface="Cambria" pitchFamily="18" charset="0"/>
                <a:cs typeface="Times New Roman" pitchFamily="18" charset="0"/>
              </a:rPr>
              <a:t>(non male!)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214290"/>
            <a:ext cx="5572164" cy="707886"/>
          </a:xfrm>
          <a:prstGeom prst="rect">
            <a:avLst/>
          </a:prstGeom>
          <a:noFill/>
        </p:spPr>
        <p:txBody>
          <a:bodyPr wrap="square" rtlCol="0">
            <a:spAutoFit/>
          </a:bodyPr>
          <a:lstStyle/>
          <a:p>
            <a:pPr algn="ctr"/>
            <a:r>
              <a:rPr lang="it-IT" sz="4000" b="1" dirty="0" smtClean="0"/>
              <a:t>IL PROBLEMA DEL MALE</a:t>
            </a:r>
            <a:endParaRPr lang="it-IT" sz="4000" b="1" dirty="0"/>
          </a:p>
        </p:txBody>
      </p:sp>
      <p:sp>
        <p:nvSpPr>
          <p:cNvPr id="3" name="CasellaDiTesto 2"/>
          <p:cNvSpPr txBox="1"/>
          <p:nvPr/>
        </p:nvSpPr>
        <p:spPr>
          <a:xfrm>
            <a:off x="714348" y="1357298"/>
            <a:ext cx="8001056" cy="267765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800" dirty="0" smtClean="0"/>
              <a:t>Noi guardiamo le cose </a:t>
            </a:r>
            <a:r>
              <a:rPr lang="it-IT" sz="2800" b="1" i="1" dirty="0" smtClean="0"/>
              <a:t>dal nostro piccolo e limitato punto di vista</a:t>
            </a:r>
            <a:r>
              <a:rPr lang="it-IT" sz="2800" dirty="0" smtClean="0"/>
              <a:t> (prospettiva parziale). </a:t>
            </a:r>
          </a:p>
          <a:p>
            <a:r>
              <a:rPr lang="it-IT" sz="2800" dirty="0" smtClean="0"/>
              <a:t>Se le guardassimo tenendo conto di tutto l’universo, in una prospettiva dunque divina, ogni cosa, anche quella apparentemente più insignificante, </a:t>
            </a:r>
            <a:r>
              <a:rPr lang="it-IT" sz="2800" b="1" i="1" dirty="0" smtClean="0"/>
              <a:t>avrebbe un suo senso</a:t>
            </a:r>
            <a:r>
              <a:rPr lang="it-IT" sz="2800" dirty="0" smtClean="0"/>
              <a:t> e una sua ragione d’essere. </a:t>
            </a:r>
            <a:endParaRPr lang="it-IT" sz="2800" dirty="0"/>
          </a:p>
        </p:txBody>
      </p:sp>
      <p:sp>
        <p:nvSpPr>
          <p:cNvPr id="1025" name="Rectangle 1"/>
          <p:cNvSpPr>
            <a:spLocks noChangeArrowheads="1"/>
          </p:cNvSpPr>
          <p:nvPr/>
        </p:nvSpPr>
        <p:spPr bwMode="auto">
          <a:xfrm>
            <a:off x="1071538" y="4286256"/>
            <a:ext cx="7143800" cy="181588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t-IT" sz="2800" b="1" dirty="0" smtClean="0">
                <a:solidFill>
                  <a:srgbClr val="FF0000"/>
                </a:solidFill>
              </a:rPr>
              <a:t>Tutto</a:t>
            </a:r>
            <a:r>
              <a:rPr lang="it-IT" sz="2800" dirty="0" smtClean="0"/>
              <a:t>, visto nell’ottica dell’</a:t>
            </a:r>
            <a:r>
              <a:rPr lang="it-IT" sz="2800" b="1" dirty="0" smtClean="0">
                <a:solidFill>
                  <a:srgbClr val="FF0000"/>
                </a:solidFill>
              </a:rPr>
              <a:t>ordine cosmico</a:t>
            </a:r>
            <a:r>
              <a:rPr lang="it-IT" sz="2800" dirty="0" smtClean="0"/>
              <a:t>, è </a:t>
            </a:r>
            <a:r>
              <a:rPr lang="it-IT" sz="2800" b="1" dirty="0" smtClean="0">
                <a:solidFill>
                  <a:srgbClr val="FF0000"/>
                </a:solidFill>
              </a:rPr>
              <a:t>buono</a:t>
            </a:r>
            <a:r>
              <a:rPr lang="it-IT" sz="2800" dirty="0" smtClean="0"/>
              <a:t>: tutto è </a:t>
            </a:r>
            <a:r>
              <a:rPr lang="it-IT" sz="2800" b="1" dirty="0" smtClean="0">
                <a:solidFill>
                  <a:srgbClr val="FF0000"/>
                </a:solidFill>
              </a:rPr>
              <a:t>necessario</a:t>
            </a:r>
            <a:r>
              <a:rPr lang="it-IT" sz="2800" dirty="0" smtClean="0"/>
              <a:t> (e dunque </a:t>
            </a:r>
            <a:r>
              <a:rPr lang="it-IT" sz="2800" i="1" dirty="0" smtClean="0"/>
              <a:t>bene</a:t>
            </a:r>
            <a:r>
              <a:rPr lang="it-IT" sz="2800" dirty="0" smtClean="0"/>
              <a:t>) nel perfetto ingranaggio del mondo creato dall’intelligenza divina.</a:t>
            </a:r>
            <a:endParaRPr kumimoji="0" lang="it-IT"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s://i.ytimg.com/vi/fei64l9GrZc/hqdefault.jpg"/>
          <p:cNvPicPr>
            <a:picLocks noChangeAspect="1" noChangeArrowheads="1"/>
          </p:cNvPicPr>
          <p:nvPr/>
        </p:nvPicPr>
        <p:blipFill>
          <a:blip r:embed="rId2" cstate="print"/>
          <a:srcRect t="4167" b="4166"/>
          <a:stretch>
            <a:fillRect/>
          </a:stretch>
        </p:blipFill>
        <p:spPr bwMode="auto">
          <a:xfrm>
            <a:off x="2285984" y="1357298"/>
            <a:ext cx="4572000" cy="3143272"/>
          </a:xfrm>
          <a:prstGeom prst="rect">
            <a:avLst/>
          </a:prstGeom>
          <a:noFill/>
        </p:spPr>
      </p:pic>
      <p:sp>
        <p:nvSpPr>
          <p:cNvPr id="3" name="CasellaDiTesto 2"/>
          <p:cNvSpPr txBox="1"/>
          <p:nvPr/>
        </p:nvSpPr>
        <p:spPr>
          <a:xfrm>
            <a:off x="2214546" y="4714884"/>
            <a:ext cx="4572032" cy="523220"/>
          </a:xfrm>
          <a:prstGeom prst="rect">
            <a:avLst/>
          </a:prstGeom>
          <a:noFill/>
        </p:spPr>
        <p:txBody>
          <a:bodyPr wrap="square" rtlCol="0">
            <a:spAutoFit/>
          </a:bodyPr>
          <a:lstStyle/>
          <a:p>
            <a:pPr algn="ctr"/>
            <a:r>
              <a:rPr lang="it-IT" sz="2800" b="1" dirty="0" smtClean="0"/>
              <a:t>GIOBBE</a:t>
            </a:r>
            <a:endParaRPr lang="it-IT" sz="28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85918" y="214290"/>
            <a:ext cx="5572164" cy="707886"/>
          </a:xfrm>
          <a:prstGeom prst="rect">
            <a:avLst/>
          </a:prstGeom>
          <a:noFill/>
        </p:spPr>
        <p:txBody>
          <a:bodyPr wrap="square" rtlCol="0">
            <a:spAutoFit/>
          </a:bodyPr>
          <a:lstStyle/>
          <a:p>
            <a:pPr algn="ctr"/>
            <a:r>
              <a:rPr lang="it-IT" sz="4000" b="1" dirty="0" smtClean="0"/>
              <a:t>IL PROBLEMA DEL MALE</a:t>
            </a:r>
            <a:endParaRPr lang="it-IT" sz="4000" b="1" dirty="0"/>
          </a:p>
        </p:txBody>
      </p:sp>
      <p:sp>
        <p:nvSpPr>
          <p:cNvPr id="3" name="CasellaDiTesto 2"/>
          <p:cNvSpPr txBox="1"/>
          <p:nvPr/>
        </p:nvSpPr>
        <p:spPr>
          <a:xfrm>
            <a:off x="714348" y="1357298"/>
            <a:ext cx="8001056" cy="35394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800" dirty="0" smtClean="0"/>
              <a:t>Il male morale è il </a:t>
            </a:r>
            <a:r>
              <a:rPr lang="it-IT" sz="2800" b="1" dirty="0" smtClean="0">
                <a:solidFill>
                  <a:srgbClr val="FF0000"/>
                </a:solidFill>
              </a:rPr>
              <a:t>peccato</a:t>
            </a:r>
            <a:r>
              <a:rPr lang="it-IT" sz="2800" dirty="0" smtClean="0"/>
              <a:t>. </a:t>
            </a:r>
          </a:p>
          <a:p>
            <a:endParaRPr lang="it-IT" sz="2800" dirty="0" smtClean="0"/>
          </a:p>
          <a:p>
            <a:r>
              <a:rPr lang="it-IT" sz="2800" dirty="0" smtClean="0"/>
              <a:t>E il peccato dipende dalla </a:t>
            </a:r>
            <a:r>
              <a:rPr lang="it-IT" sz="2800" b="1" dirty="0" smtClean="0">
                <a:solidFill>
                  <a:srgbClr val="FF0000"/>
                </a:solidFill>
              </a:rPr>
              <a:t>cattiva volontà </a:t>
            </a:r>
            <a:r>
              <a:rPr lang="it-IT" sz="2800" dirty="0" smtClean="0"/>
              <a:t>dell’uomo che, </a:t>
            </a:r>
          </a:p>
          <a:p>
            <a:r>
              <a:rPr lang="it-IT" sz="2800" dirty="0" smtClean="0"/>
              <a:t>pur avendone la possibilità (</a:t>
            </a:r>
            <a:r>
              <a:rPr lang="it-IT" sz="2800" b="1" u="sng" dirty="0" smtClean="0">
                <a:solidFill>
                  <a:srgbClr val="FF0000"/>
                </a:solidFill>
              </a:rPr>
              <a:t>libero arbitrio</a:t>
            </a:r>
            <a:r>
              <a:rPr lang="it-IT" sz="2800" dirty="0" smtClean="0"/>
              <a:t>), </a:t>
            </a:r>
          </a:p>
          <a:p>
            <a:r>
              <a:rPr lang="it-IT" sz="2800" b="1" i="1" dirty="0" smtClean="0"/>
              <a:t>non è capace di scegliere il Bene più grande</a:t>
            </a:r>
            <a:r>
              <a:rPr lang="it-IT" sz="2800" i="1" dirty="0" smtClean="0"/>
              <a:t>, cioè Dio,</a:t>
            </a:r>
          </a:p>
          <a:p>
            <a:r>
              <a:rPr lang="it-IT" sz="2800" i="1" dirty="0" smtClean="0"/>
              <a:t>e si accontenta di beni minori</a:t>
            </a:r>
            <a:r>
              <a:rPr lang="it-IT" sz="2800" dirty="0" smtClean="0"/>
              <a:t>.</a:t>
            </a:r>
          </a:p>
          <a:p>
            <a:endParaRPr lang="it-IT" sz="2800" dirty="0"/>
          </a:p>
        </p:txBody>
      </p:sp>
      <p:pic>
        <p:nvPicPr>
          <p:cNvPr id="54274" name="Picture 2" descr="Visualizza immagine di origine"/>
          <p:cNvPicPr>
            <a:picLocks noChangeAspect="1" noChangeArrowheads="1"/>
          </p:cNvPicPr>
          <p:nvPr/>
        </p:nvPicPr>
        <p:blipFill>
          <a:blip r:embed="rId2" cstate="print"/>
          <a:srcRect/>
          <a:stretch>
            <a:fillRect/>
          </a:stretch>
        </p:blipFill>
        <p:spPr bwMode="auto">
          <a:xfrm>
            <a:off x="3714744" y="4643446"/>
            <a:ext cx="1738298" cy="1738298"/>
          </a:xfrm>
          <a:prstGeom prst="rect">
            <a:avLst/>
          </a:prstGeom>
          <a:noFill/>
        </p:spPr>
      </p:pic>
      <p:sp>
        <p:nvSpPr>
          <p:cNvPr id="6" name="Rettangolo 5"/>
          <p:cNvSpPr/>
          <p:nvPr/>
        </p:nvSpPr>
        <p:spPr>
          <a:xfrm rot="20941774">
            <a:off x="7094260" y="2848831"/>
            <a:ext cx="1445973"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it-IT" b="1" dirty="0" smtClean="0"/>
              <a:t>grande dono</a:t>
            </a:r>
            <a:r>
              <a:rPr lang="it-IT" dirty="0" smtClean="0"/>
              <a:t> </a:t>
            </a:r>
            <a:endParaRPr lang="it-IT" dirty="0"/>
          </a:p>
        </p:txBody>
      </p:sp>
      <p:sp>
        <p:nvSpPr>
          <p:cNvPr id="7" name="Rettangolo 6"/>
          <p:cNvSpPr/>
          <p:nvPr/>
        </p:nvSpPr>
        <p:spPr>
          <a:xfrm>
            <a:off x="6000760" y="4286256"/>
            <a:ext cx="3000396"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it-IT" sz="2000" dirty="0" smtClean="0"/>
              <a:t>Il male fisico (le malattie, le sofferenze) è invece la conseguenza del peccato originario</a:t>
            </a:r>
            <a:endParaRPr lang="it-IT"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Visualizza immagine di origine"/>
          <p:cNvPicPr>
            <a:picLocks noChangeAspect="1" noChangeArrowheads="1"/>
          </p:cNvPicPr>
          <p:nvPr/>
        </p:nvPicPr>
        <p:blipFill>
          <a:blip r:embed="rId2" cstate="print">
            <a:lum bright="10000" contrast="20000"/>
          </a:blip>
          <a:srcRect/>
          <a:stretch>
            <a:fillRect/>
          </a:stretch>
        </p:blipFill>
        <p:spPr bwMode="auto">
          <a:xfrm>
            <a:off x="285720" y="1285860"/>
            <a:ext cx="8643998" cy="326851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Visualizza immagine di origine"/>
          <p:cNvPicPr>
            <a:picLocks noChangeAspect="1" noChangeArrowheads="1"/>
          </p:cNvPicPr>
          <p:nvPr/>
        </p:nvPicPr>
        <p:blipFill>
          <a:blip r:embed="rId2" cstate="print"/>
          <a:srcRect/>
          <a:stretch>
            <a:fillRect/>
          </a:stretch>
        </p:blipFill>
        <p:spPr bwMode="auto">
          <a:xfrm>
            <a:off x="285720" y="1214422"/>
            <a:ext cx="2995787" cy="1857388"/>
          </a:xfrm>
          <a:prstGeom prst="rect">
            <a:avLst/>
          </a:prstGeom>
          <a:noFill/>
        </p:spPr>
      </p:pic>
      <p:sp>
        <p:nvSpPr>
          <p:cNvPr id="2" name="CasellaDiTesto 1"/>
          <p:cNvSpPr txBox="1"/>
          <p:nvPr/>
        </p:nvSpPr>
        <p:spPr>
          <a:xfrm>
            <a:off x="2214546" y="214290"/>
            <a:ext cx="5572164" cy="707886"/>
          </a:xfrm>
          <a:prstGeom prst="rect">
            <a:avLst/>
          </a:prstGeom>
          <a:noFill/>
        </p:spPr>
        <p:txBody>
          <a:bodyPr wrap="square" rtlCol="0">
            <a:spAutoFit/>
          </a:bodyPr>
          <a:lstStyle/>
          <a:p>
            <a:pPr algn="ctr"/>
            <a:r>
              <a:rPr lang="it-IT" sz="4000" b="1" dirty="0" smtClean="0"/>
              <a:t>FILOSOFIA / RELIGIONE</a:t>
            </a:r>
            <a:endParaRPr lang="it-IT" sz="4000" b="1" dirty="0"/>
          </a:p>
        </p:txBody>
      </p:sp>
      <p:sp>
        <p:nvSpPr>
          <p:cNvPr id="3" name="CasellaDiTesto 2"/>
          <p:cNvSpPr txBox="1"/>
          <p:nvPr/>
        </p:nvSpPr>
        <p:spPr>
          <a:xfrm>
            <a:off x="3286116" y="1428736"/>
            <a:ext cx="5572132" cy="4585871"/>
          </a:xfrm>
          <a:prstGeom prst="rect">
            <a:avLst/>
          </a:prstGeom>
          <a:noFill/>
        </p:spPr>
        <p:txBody>
          <a:bodyPr wrap="square" rtlCol="0">
            <a:spAutoFit/>
          </a:bodyPr>
          <a:lstStyle/>
          <a:p>
            <a:r>
              <a:rPr lang="it-IT" sz="2800" b="1" dirty="0" smtClean="0"/>
              <a:t>BIBBIA</a:t>
            </a:r>
            <a:r>
              <a:rPr lang="it-IT" sz="2800" dirty="0" smtClean="0"/>
              <a:t> (</a:t>
            </a:r>
            <a:r>
              <a:rPr lang="it-IT" sz="2800" i="1" dirty="0" smtClean="0"/>
              <a:t>Vecchio Testamento</a:t>
            </a:r>
            <a:r>
              <a:rPr lang="it-IT" sz="2800" dirty="0" smtClean="0"/>
              <a:t> e </a:t>
            </a:r>
            <a:r>
              <a:rPr lang="it-IT" sz="2800" i="1" dirty="0" smtClean="0"/>
              <a:t>Nuovo Testamento</a:t>
            </a:r>
            <a:r>
              <a:rPr lang="it-IT" sz="2800" dirty="0" smtClean="0"/>
              <a:t>) </a:t>
            </a:r>
            <a:r>
              <a:rPr lang="it-IT" sz="2800" dirty="0" smtClean="0">
                <a:sym typeface="Wingdings" pitchFamily="2" charset="2"/>
              </a:rPr>
              <a:t></a:t>
            </a:r>
            <a:r>
              <a:rPr lang="it-IT" sz="2800" dirty="0" smtClean="0"/>
              <a:t> ispirazione divina</a:t>
            </a:r>
          </a:p>
          <a:p>
            <a:endParaRPr lang="it-IT" sz="2800" dirty="0" smtClean="0"/>
          </a:p>
          <a:p>
            <a:endParaRPr lang="it-IT" sz="2800" dirty="0" smtClean="0"/>
          </a:p>
          <a:p>
            <a:endParaRPr lang="it-IT" sz="2800" dirty="0" smtClean="0"/>
          </a:p>
          <a:p>
            <a:endParaRPr lang="it-IT" sz="2800" dirty="0" smtClean="0"/>
          </a:p>
          <a:p>
            <a:endParaRPr lang="it-IT" sz="2800" dirty="0" smtClean="0"/>
          </a:p>
          <a:p>
            <a:endParaRPr lang="it-IT" sz="2800" dirty="0" smtClean="0"/>
          </a:p>
          <a:p>
            <a:endParaRPr lang="it-IT" sz="2800" dirty="0" smtClean="0"/>
          </a:p>
          <a:p>
            <a:r>
              <a:rPr lang="it-IT" sz="2800" dirty="0" smtClean="0"/>
              <a:t>è oggetto di </a:t>
            </a:r>
            <a:r>
              <a:rPr lang="it-IT" sz="4000" b="1" dirty="0" smtClean="0">
                <a:solidFill>
                  <a:srgbClr val="FF0000"/>
                </a:solidFill>
                <a:effectLst>
                  <a:outerShdw blurRad="38100" dist="38100" dir="2700000" algn="tl">
                    <a:srgbClr val="000000">
                      <a:alpha val="43137"/>
                    </a:srgbClr>
                  </a:outerShdw>
                </a:effectLst>
              </a:rPr>
              <a:t>FEDE</a:t>
            </a:r>
            <a:endParaRPr lang="it-IT" sz="4000" dirty="0">
              <a:solidFill>
                <a:srgbClr val="FF0000"/>
              </a:solidFill>
              <a:effectLst>
                <a:outerShdw blurRad="38100" dist="38100" dir="2700000" algn="tl">
                  <a:srgbClr val="000000">
                    <a:alpha val="43137"/>
                  </a:srgbClr>
                </a:outerShdw>
              </a:effectLst>
              <a:latin typeface="Book Antiqua" pitchFamily="18" charset="0"/>
            </a:endParaRPr>
          </a:p>
        </p:txBody>
      </p:sp>
      <p:pic>
        <p:nvPicPr>
          <p:cNvPr id="5" name="Immagine 4" descr="agostino bibbia.PNG"/>
          <p:cNvPicPr>
            <a:picLocks noChangeAspect="1"/>
          </p:cNvPicPr>
          <p:nvPr/>
        </p:nvPicPr>
        <p:blipFill>
          <a:blip r:embed="rId3" cstate="print"/>
          <a:stretch>
            <a:fillRect/>
          </a:stretch>
        </p:blipFill>
        <p:spPr>
          <a:xfrm>
            <a:off x="857224" y="2714620"/>
            <a:ext cx="7559925" cy="24288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28596" y="285728"/>
            <a:ext cx="8429684" cy="2246769"/>
          </a:xfrm>
          <a:prstGeom prst="rect">
            <a:avLst/>
          </a:prstGeom>
          <a:noFill/>
        </p:spPr>
        <p:txBody>
          <a:bodyPr wrap="square" rtlCol="0">
            <a:spAutoFit/>
          </a:bodyPr>
          <a:lstStyle/>
          <a:p>
            <a:pPr algn="r"/>
            <a:r>
              <a:rPr lang="it-IT" sz="2800" b="1" dirty="0" smtClean="0"/>
              <a:t>Perché parlare di religione?</a:t>
            </a:r>
          </a:p>
          <a:p>
            <a:endParaRPr lang="it-IT" sz="2800" b="1" dirty="0" smtClean="0"/>
          </a:p>
          <a:p>
            <a:r>
              <a:rPr lang="it-IT" sz="2800" b="1" dirty="0" smtClean="0">
                <a:solidFill>
                  <a:srgbClr val="FF0000"/>
                </a:solidFill>
              </a:rPr>
              <a:t>Impatto</a:t>
            </a:r>
            <a:r>
              <a:rPr lang="it-IT" sz="2800" dirty="0" smtClean="0"/>
              <a:t> del cristianesimo nella storia del pensiero </a:t>
            </a:r>
            <a:r>
              <a:rPr lang="it-IT" sz="2800" dirty="0" smtClean="0">
                <a:solidFill>
                  <a:schemeClr val="tx2"/>
                </a:solidFill>
              </a:rPr>
              <a:t>filosofico</a:t>
            </a:r>
            <a:r>
              <a:rPr lang="it-IT" sz="2800" dirty="0" smtClean="0"/>
              <a:t> e nella </a:t>
            </a:r>
            <a:r>
              <a:rPr lang="it-IT" sz="2800" dirty="0" smtClean="0">
                <a:solidFill>
                  <a:schemeClr val="tx2"/>
                </a:solidFill>
              </a:rPr>
              <a:t>cultura</a:t>
            </a:r>
            <a:r>
              <a:rPr lang="it-IT" sz="2800" dirty="0" smtClean="0"/>
              <a:t> occidentale. </a:t>
            </a:r>
          </a:p>
          <a:p>
            <a:endParaRPr lang="it-IT" sz="2800" dirty="0" smtClean="0"/>
          </a:p>
        </p:txBody>
      </p:sp>
      <p:sp>
        <p:nvSpPr>
          <p:cNvPr id="4" name="CasellaDiTesto 3"/>
          <p:cNvSpPr txBox="1"/>
          <p:nvPr/>
        </p:nvSpPr>
        <p:spPr>
          <a:xfrm>
            <a:off x="785786" y="2786058"/>
            <a:ext cx="7786742" cy="295465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800" b="1" i="1" dirty="0" smtClean="0">
                <a:solidFill>
                  <a:srgbClr val="FF0000"/>
                </a:solidFill>
              </a:rPr>
              <a:t>Idee</a:t>
            </a:r>
            <a:r>
              <a:rPr lang="it-IT" sz="2800" dirty="0" smtClean="0"/>
              <a:t> che si diffondono: </a:t>
            </a:r>
            <a:r>
              <a:rPr lang="it-IT" sz="2800" b="1" u="sng" dirty="0" smtClean="0"/>
              <a:t>monoteismo</a:t>
            </a:r>
            <a:r>
              <a:rPr lang="it-IT" sz="2800" dirty="0" smtClean="0"/>
              <a:t>, </a:t>
            </a:r>
            <a:r>
              <a:rPr lang="it-IT" sz="2800" b="1" u="sng" dirty="0" smtClean="0"/>
              <a:t>creazionismo</a:t>
            </a:r>
            <a:r>
              <a:rPr lang="it-IT" sz="2800" dirty="0" smtClean="0"/>
              <a:t> , </a:t>
            </a:r>
            <a:r>
              <a:rPr lang="it-IT" sz="2800" b="1" u="sng" dirty="0" smtClean="0"/>
              <a:t>antropocentrismo</a:t>
            </a:r>
            <a:r>
              <a:rPr lang="it-IT" sz="2800" dirty="0" smtClean="0"/>
              <a:t>, </a:t>
            </a:r>
            <a:r>
              <a:rPr lang="it-IT" sz="2800" b="1" u="sng" dirty="0" smtClean="0"/>
              <a:t>peccato originale </a:t>
            </a:r>
            <a:r>
              <a:rPr lang="it-IT" sz="2800" dirty="0" smtClean="0"/>
              <a:t>(idea del </a:t>
            </a:r>
            <a:r>
              <a:rPr lang="it-IT" sz="2800" b="1" u="sng" dirty="0" smtClean="0"/>
              <a:t>male</a:t>
            </a:r>
            <a:r>
              <a:rPr lang="it-IT" sz="2800" dirty="0" smtClean="0"/>
              <a:t>, nato da esso), esaltazione dell’</a:t>
            </a:r>
            <a:r>
              <a:rPr lang="it-IT" sz="2800" b="1" u="sng" dirty="0" smtClean="0"/>
              <a:t>umiltà</a:t>
            </a:r>
            <a:r>
              <a:rPr lang="it-IT" sz="2800" dirty="0" smtClean="0"/>
              <a:t> come caratteristica peculiare dell’uomo cristiano, </a:t>
            </a:r>
            <a:r>
              <a:rPr lang="it-IT" sz="2800" b="1" dirty="0" smtClean="0"/>
              <a:t>nuovo valore dato alla </a:t>
            </a:r>
            <a:r>
              <a:rPr lang="it-IT" sz="2800" b="1" u="sng" dirty="0" smtClean="0"/>
              <a:t>fede</a:t>
            </a:r>
            <a:r>
              <a:rPr lang="it-IT" sz="2800" dirty="0" smtClean="0"/>
              <a:t>, </a:t>
            </a:r>
            <a:r>
              <a:rPr lang="it-IT" sz="2800" b="1" u="sng" dirty="0" smtClean="0"/>
              <a:t>diversa concezione della </a:t>
            </a:r>
            <a:r>
              <a:rPr lang="it-IT" sz="2800" b="1" u="sng" dirty="0" err="1" smtClean="0"/>
              <a:t>Storia</a:t>
            </a:r>
            <a:r>
              <a:rPr lang="it-IT" sz="2800" dirty="0" err="1" smtClean="0"/>
              <a:t>…</a:t>
            </a:r>
            <a:endParaRPr lang="it-IT" sz="2800" dirty="0" smtClean="0">
              <a:latin typeface="Book Antiqua" pitchFamily="18" charset="0"/>
            </a:endParaRPr>
          </a:p>
          <a:p>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428728" y="1785926"/>
            <a:ext cx="6357982" cy="3539430"/>
          </a:xfrm>
          <a:prstGeom prst="rect">
            <a:avLst/>
          </a:prstGeom>
          <a:noFill/>
        </p:spPr>
        <p:txBody>
          <a:bodyPr wrap="square" rtlCol="0">
            <a:spAutoFit/>
          </a:bodyPr>
          <a:lstStyle/>
          <a:p>
            <a:endParaRPr lang="it-IT" sz="2800" b="1" dirty="0" smtClean="0"/>
          </a:p>
          <a:p>
            <a:r>
              <a:rPr lang="it-IT" sz="2800" b="1" dirty="0" smtClean="0"/>
              <a:t>Come è possibile una filosofia religiosa?</a:t>
            </a:r>
          </a:p>
          <a:p>
            <a:endParaRPr lang="it-IT" sz="2800" b="1" dirty="0" smtClean="0">
              <a:latin typeface="Book Antiqua" pitchFamily="18" charset="0"/>
            </a:endParaRPr>
          </a:p>
          <a:p>
            <a:pPr>
              <a:buFont typeface="Arial" pitchFamily="34" charset="0"/>
              <a:buChar char="•"/>
            </a:pPr>
            <a:r>
              <a:rPr lang="it-IT" sz="2800" b="1" dirty="0" smtClean="0"/>
              <a:t> applicazione della </a:t>
            </a:r>
            <a:r>
              <a:rPr lang="it-IT" sz="2800" b="1" u="sng" dirty="0" smtClean="0"/>
              <a:t>ragione</a:t>
            </a:r>
            <a:r>
              <a:rPr lang="it-IT" sz="2800" b="1" dirty="0" smtClean="0"/>
              <a:t> </a:t>
            </a:r>
          </a:p>
          <a:p>
            <a:pPr>
              <a:buFont typeface="Arial" pitchFamily="34" charset="0"/>
              <a:buChar char="•"/>
            </a:pPr>
            <a:r>
              <a:rPr lang="it-IT" sz="2800" b="1" dirty="0" smtClean="0"/>
              <a:t> a delle </a:t>
            </a:r>
            <a:r>
              <a:rPr lang="it-IT" sz="2800" b="1" u="sng" dirty="0" smtClean="0"/>
              <a:t>verità</a:t>
            </a:r>
            <a:r>
              <a:rPr lang="it-IT" sz="2800" b="1" dirty="0" smtClean="0"/>
              <a:t> di fede </a:t>
            </a:r>
          </a:p>
          <a:p>
            <a:pPr>
              <a:buFont typeface="Arial" pitchFamily="34" charset="0"/>
              <a:buChar char="•"/>
            </a:pPr>
            <a:r>
              <a:rPr lang="it-IT" sz="2800" b="1" dirty="0" smtClean="0"/>
              <a:t> </a:t>
            </a:r>
            <a:r>
              <a:rPr lang="it-IT" sz="2800" b="1" u="sng" dirty="0" smtClean="0"/>
              <a:t>non</a:t>
            </a:r>
            <a:r>
              <a:rPr lang="it-IT" sz="2800" b="1" dirty="0" smtClean="0"/>
              <a:t> discutibili</a:t>
            </a:r>
            <a:r>
              <a:rPr lang="it-IT" sz="2800" dirty="0" smtClean="0"/>
              <a:t> </a:t>
            </a:r>
          </a:p>
          <a:p>
            <a:pPr>
              <a:buFont typeface="Arial" pitchFamily="34" charset="0"/>
              <a:buChar char="•"/>
            </a:pPr>
            <a:r>
              <a:rPr lang="it-IT" sz="2800" dirty="0" smtClean="0"/>
              <a:t> (ma comunque </a:t>
            </a:r>
            <a:r>
              <a:rPr lang="it-IT" sz="2800" b="1" u="sng" dirty="0" smtClean="0"/>
              <a:t>interpretabili</a:t>
            </a:r>
            <a:r>
              <a:rPr lang="it-IT" sz="2800" dirty="0" smtClean="0"/>
              <a:t>)</a:t>
            </a:r>
          </a:p>
          <a:p>
            <a:pPr>
              <a:buFont typeface="Arial" pitchFamily="34" charset="0"/>
              <a:buChar char="•"/>
            </a:pPr>
            <a:r>
              <a:rPr lang="it-IT" sz="2800" dirty="0" smtClean="0"/>
              <a:t> espresse nella </a:t>
            </a:r>
            <a:r>
              <a:rPr lang="it-IT" sz="2800" b="1" dirty="0" smtClean="0"/>
              <a:t>Bibbia</a:t>
            </a:r>
            <a:endParaRPr lang="it-IT" sz="2800" b="1" dirty="0">
              <a:latin typeface="Book Antiqua" pitchFamily="18" charset="0"/>
            </a:endParaRPr>
          </a:p>
        </p:txBody>
      </p:sp>
      <p:sp>
        <p:nvSpPr>
          <p:cNvPr id="4" name="Rettangolo 3"/>
          <p:cNvSpPr/>
          <p:nvPr/>
        </p:nvSpPr>
        <p:spPr>
          <a:xfrm>
            <a:off x="1285852" y="428604"/>
            <a:ext cx="6286544" cy="1077218"/>
          </a:xfrm>
          <a:prstGeom prst="rect">
            <a:avLst/>
          </a:prstGeom>
          <a:ln w="38100"/>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it-IT" sz="3200" dirty="0" smtClean="0"/>
              <a:t>La filosofia medievale è quasi totalmente </a:t>
            </a:r>
            <a:r>
              <a:rPr lang="it-IT" sz="3200" b="1" dirty="0" smtClean="0"/>
              <a:t>filosofia religiosa.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00034" y="285728"/>
            <a:ext cx="8143932" cy="4401205"/>
          </a:xfrm>
          <a:prstGeom prst="rect">
            <a:avLst/>
          </a:prstGeom>
          <a:noFill/>
        </p:spPr>
        <p:txBody>
          <a:bodyPr wrap="square" rtlCol="0">
            <a:spAutoFit/>
          </a:bodyPr>
          <a:lstStyle/>
          <a:p>
            <a:pPr algn="ctr"/>
            <a:r>
              <a:rPr lang="it-IT" sz="2800" dirty="0" smtClean="0"/>
              <a:t>Il cristianesimo sta nascendo: </a:t>
            </a:r>
          </a:p>
          <a:p>
            <a:pPr algn="ctr"/>
            <a:r>
              <a:rPr lang="it-IT" sz="2800" dirty="0" smtClean="0"/>
              <a:t>la dottrina va formata </a:t>
            </a:r>
          </a:p>
          <a:p>
            <a:endParaRPr lang="it-IT" sz="2800" b="1" dirty="0" smtClean="0"/>
          </a:p>
          <a:p>
            <a:endParaRPr lang="it-IT" sz="2800" b="1" dirty="0" smtClean="0"/>
          </a:p>
          <a:p>
            <a:r>
              <a:rPr lang="it-IT" sz="2800" b="1" dirty="0" smtClean="0"/>
              <a:t>Padri della Chiesa</a:t>
            </a:r>
            <a:r>
              <a:rPr lang="it-IT" sz="2800" dirty="0" smtClean="0"/>
              <a:t> </a:t>
            </a:r>
          </a:p>
          <a:p>
            <a:pPr>
              <a:buFont typeface="Arial" pitchFamily="34" charset="0"/>
              <a:buChar char="•"/>
            </a:pPr>
            <a:r>
              <a:rPr lang="it-IT" sz="2800" dirty="0" smtClean="0"/>
              <a:t> primi scrittori cristiani </a:t>
            </a:r>
          </a:p>
          <a:p>
            <a:pPr>
              <a:buFont typeface="Arial" pitchFamily="34" charset="0"/>
              <a:buChar char="•"/>
            </a:pPr>
            <a:r>
              <a:rPr lang="it-IT" sz="2800" dirty="0" smtClean="0"/>
              <a:t> autorità appena inferiore a quella della Bibbia</a:t>
            </a:r>
          </a:p>
          <a:p>
            <a:endParaRPr lang="it-IT" sz="2800" dirty="0" smtClean="0"/>
          </a:p>
          <a:p>
            <a:endParaRPr lang="it-IT" sz="2800" dirty="0" smtClean="0"/>
          </a:p>
          <a:p>
            <a:endParaRPr lang="it-IT" sz="2800" dirty="0" smtClean="0"/>
          </a:p>
        </p:txBody>
      </p:sp>
      <p:pic>
        <p:nvPicPr>
          <p:cNvPr id="4" name="Picture 8" descr="Visualizza immagine di origine"/>
          <p:cNvPicPr>
            <a:picLocks noChangeAspect="1" noChangeArrowheads="1"/>
          </p:cNvPicPr>
          <p:nvPr/>
        </p:nvPicPr>
        <p:blipFill>
          <a:blip r:embed="rId2" cstate="print"/>
          <a:srcRect/>
          <a:stretch>
            <a:fillRect/>
          </a:stretch>
        </p:blipFill>
        <p:spPr bwMode="auto">
          <a:xfrm>
            <a:off x="2786050" y="4429132"/>
            <a:ext cx="3428992" cy="109041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00034" y="285728"/>
            <a:ext cx="8143932" cy="5693866"/>
          </a:xfrm>
          <a:prstGeom prst="rect">
            <a:avLst/>
          </a:prstGeom>
          <a:noFill/>
        </p:spPr>
        <p:txBody>
          <a:bodyPr wrap="square" rtlCol="0">
            <a:spAutoFit/>
          </a:bodyPr>
          <a:lstStyle/>
          <a:p>
            <a:endParaRPr lang="it-IT" sz="2800" dirty="0" smtClean="0"/>
          </a:p>
          <a:p>
            <a:endParaRPr lang="it-IT" sz="2800" dirty="0" smtClean="0"/>
          </a:p>
          <a:p>
            <a:r>
              <a:rPr lang="it-IT" sz="2800" u="sng" dirty="0" smtClean="0"/>
              <a:t>I Padri della Chiesa</a:t>
            </a:r>
            <a:r>
              <a:rPr lang="it-IT" sz="2800" dirty="0" smtClean="0"/>
              <a:t>:</a:t>
            </a:r>
          </a:p>
          <a:p>
            <a:pPr>
              <a:buFont typeface="Arial" pitchFamily="34" charset="0"/>
              <a:buChar char="•"/>
            </a:pPr>
            <a:r>
              <a:rPr lang="it-IT" sz="2800" b="1" dirty="0" smtClean="0"/>
              <a:t> </a:t>
            </a:r>
            <a:r>
              <a:rPr lang="it-IT" sz="2800" b="1" dirty="0" smtClean="0">
                <a:solidFill>
                  <a:srgbClr val="FF0000"/>
                </a:solidFill>
              </a:rPr>
              <a:t>chiariscono</a:t>
            </a:r>
            <a:r>
              <a:rPr lang="it-IT" sz="2800" b="1" dirty="0" smtClean="0"/>
              <a:t> e </a:t>
            </a:r>
            <a:r>
              <a:rPr lang="it-IT" sz="2800" b="1" dirty="0" smtClean="0">
                <a:solidFill>
                  <a:srgbClr val="FF0000"/>
                </a:solidFill>
              </a:rPr>
              <a:t>definiscono</a:t>
            </a:r>
            <a:r>
              <a:rPr lang="it-IT" sz="2800" b="1" dirty="0" smtClean="0"/>
              <a:t> il contenuto dottrinale del cristianesimo</a:t>
            </a:r>
            <a:r>
              <a:rPr lang="it-IT" sz="2800" dirty="0" smtClean="0"/>
              <a:t>; </a:t>
            </a:r>
          </a:p>
          <a:p>
            <a:pPr>
              <a:buFont typeface="Arial" pitchFamily="34" charset="0"/>
              <a:buChar char="•"/>
            </a:pPr>
            <a:r>
              <a:rPr lang="it-IT" sz="2800" dirty="0" smtClean="0"/>
              <a:t> cercano di edificare </a:t>
            </a:r>
            <a:r>
              <a:rPr lang="it-IT" sz="2800" b="1" dirty="0" smtClean="0"/>
              <a:t>una </a:t>
            </a:r>
            <a:r>
              <a:rPr lang="it-IT" sz="2800" b="1" dirty="0" smtClean="0">
                <a:solidFill>
                  <a:srgbClr val="FF0000"/>
                </a:solidFill>
              </a:rPr>
              <a:t>visione unitaria </a:t>
            </a:r>
            <a:r>
              <a:rPr lang="it-IT" sz="2800" b="1" dirty="0" smtClean="0"/>
              <a:t>e coerente della fede cristiana</a:t>
            </a:r>
            <a:r>
              <a:rPr lang="it-IT" sz="2800" dirty="0" smtClean="0"/>
              <a:t> (affrontando problemi come la </a:t>
            </a:r>
            <a:r>
              <a:rPr lang="it-IT" sz="2800" i="1" dirty="0" smtClean="0"/>
              <a:t>Trinità</a:t>
            </a:r>
            <a:r>
              <a:rPr lang="it-IT" sz="2800" dirty="0" smtClean="0"/>
              <a:t>, la </a:t>
            </a:r>
            <a:r>
              <a:rPr lang="it-IT" sz="2800" i="1" dirty="0" smtClean="0"/>
              <a:t>natura umana/divina di Cristo</a:t>
            </a:r>
            <a:r>
              <a:rPr lang="it-IT" sz="2800" dirty="0" smtClean="0"/>
              <a:t>, il problema del </a:t>
            </a:r>
            <a:r>
              <a:rPr lang="it-IT" sz="2800" i="1" dirty="0" smtClean="0"/>
              <a:t>rapporto tra fede e ragione</a:t>
            </a:r>
            <a:r>
              <a:rPr lang="it-IT" sz="2800" dirty="0" smtClean="0"/>
              <a:t>), …</a:t>
            </a:r>
          </a:p>
          <a:p>
            <a:pPr>
              <a:buFont typeface="Arial" pitchFamily="34" charset="0"/>
              <a:buChar char="•"/>
            </a:pPr>
            <a:r>
              <a:rPr lang="it-IT" sz="2800" dirty="0" smtClean="0"/>
              <a:t> così da poterla </a:t>
            </a:r>
            <a:r>
              <a:rPr lang="it-IT" sz="2800" b="1" dirty="0" smtClean="0">
                <a:solidFill>
                  <a:srgbClr val="FF0000"/>
                </a:solidFill>
              </a:rPr>
              <a:t>diffondere</a:t>
            </a:r>
            <a:r>
              <a:rPr lang="it-IT" sz="2800" b="1" dirty="0" smtClean="0"/>
              <a:t> </a:t>
            </a:r>
            <a:r>
              <a:rPr lang="it-IT" sz="2800" dirty="0" smtClean="0"/>
              <a:t>e</a:t>
            </a:r>
            <a:r>
              <a:rPr lang="it-IT" sz="2800" b="1" dirty="0" smtClean="0"/>
              <a:t> </a:t>
            </a:r>
            <a:r>
              <a:rPr lang="it-IT" sz="2800" b="1" dirty="0" smtClean="0">
                <a:solidFill>
                  <a:srgbClr val="FF0000"/>
                </a:solidFill>
              </a:rPr>
              <a:t>difendere</a:t>
            </a:r>
            <a:r>
              <a:rPr lang="it-IT" sz="2800" dirty="0" smtClean="0"/>
              <a:t>. </a:t>
            </a:r>
          </a:p>
          <a:p>
            <a:pPr>
              <a:buFont typeface="Arial" pitchFamily="34" charset="0"/>
              <a:buChar char="•"/>
            </a:pPr>
            <a:endParaRPr lang="it-IT" sz="2800" dirty="0" smtClean="0"/>
          </a:p>
          <a:p>
            <a:r>
              <a:rPr lang="it-IT" sz="2800" dirty="0" smtClean="0"/>
              <a:t>Ciò che verrà deciso determinerà, ovviamente, anche quali saranno le </a:t>
            </a:r>
            <a:r>
              <a:rPr lang="it-IT" sz="2800" b="1" dirty="0" smtClean="0">
                <a:effectLst>
                  <a:outerShdw blurRad="38100" dist="38100" dir="2700000" algn="tl">
                    <a:srgbClr val="000000">
                      <a:alpha val="43137"/>
                    </a:srgbClr>
                  </a:outerShdw>
                </a:effectLst>
              </a:rPr>
              <a:t>ERESIE</a:t>
            </a:r>
            <a:r>
              <a:rPr lang="it-IT" sz="2800" dirty="0" smtClean="0"/>
              <a:t> da condannare. </a:t>
            </a:r>
            <a:endParaRPr lang="it-IT" sz="2800"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3001</Words>
  <Application>Microsoft Office PowerPoint</Application>
  <PresentationFormat>Presentazione su schermo (4:3)</PresentationFormat>
  <Paragraphs>226</Paragraphs>
  <Slides>39</Slides>
  <Notes>0</Notes>
  <HiddenSlides>0</HiddenSlides>
  <MMClips>0</MMClips>
  <ScaleCrop>false</ScaleCrop>
  <HeadingPairs>
    <vt:vector size="4" baseType="variant">
      <vt:variant>
        <vt:lpstr>Tema</vt:lpstr>
      </vt:variant>
      <vt:variant>
        <vt:i4>1</vt:i4>
      </vt:variant>
      <vt:variant>
        <vt:lpstr>Titoli diapositive</vt:lpstr>
      </vt:variant>
      <vt:variant>
        <vt:i4>39</vt:i4>
      </vt:variant>
    </vt:vector>
  </HeadingPairs>
  <TitlesOfParts>
    <vt:vector size="40" baseType="lpstr">
      <vt:lpstr>Tema di Office</vt:lpstr>
      <vt:lpstr>Sant’Agostino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Sant’Agostino</dc:title>
  <dc:creator>simone.dell@libero.it</dc:creator>
  <cp:lastModifiedBy>simone.dell@libero.it</cp:lastModifiedBy>
  <cp:revision>29</cp:revision>
  <dcterms:created xsi:type="dcterms:W3CDTF">2020-08-29T08:31:19Z</dcterms:created>
  <dcterms:modified xsi:type="dcterms:W3CDTF">2020-09-12T18:20:02Z</dcterms:modified>
</cp:coreProperties>
</file>